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alibri" pitchFamily="34" charset="0"/>
      <p:regular r:id="rId11"/>
      <p:bold r:id="rId12"/>
      <p:italic r:id="rId13"/>
      <p:boldItalic r:id="rId14"/>
    </p:embeddedFont>
    <p:embeddedFont>
      <p:font typeface="Poppins" charset="0"/>
      <p:regular r:id="rId15"/>
    </p:embeddedFont>
    <p:embeddedFont>
      <p:font typeface="Poppins Bold" charset="0"/>
      <p:regular r:id="rId16"/>
    </p:embeddedFont>
    <p:embeddedFont>
      <p:font typeface="Montserrat Bold" charset="0"/>
      <p:regular r:id="rId17"/>
    </p:embeddedFont>
    <p:embeddedFont>
      <p:font typeface="Montserrat"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85868" autoAdjust="0"/>
  </p:normalViewPr>
  <p:slideViewPr>
    <p:cSldViewPr>
      <p:cViewPr>
        <p:scale>
          <a:sx n="50" d="100"/>
          <a:sy n="50" d="100"/>
        </p:scale>
        <p:origin x="-5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1F9253-8F2E-4889-838B-7814D00AB1CB}" type="datetimeFigureOut">
              <a:rPr lang="en-US" smtClean="0"/>
              <a:pPr/>
              <a:t>9/16/2025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CDB3FB-E7E7-4AD1-AF4B-AB1ABC6DC87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Reminders</a:t>
            </a:r>
            <a:r>
              <a:rPr lang="en-US" baseline="0" dirty="0" smtClean="0"/>
              <a:t> for taking medicines</a:t>
            </a:r>
            <a:endParaRPr lang="en-US" dirty="0"/>
          </a:p>
        </p:txBody>
      </p:sp>
      <p:sp>
        <p:nvSpPr>
          <p:cNvPr id="4" name="Slide Number Placeholder 3"/>
          <p:cNvSpPr>
            <a:spLocks noGrp="1"/>
          </p:cNvSpPr>
          <p:nvPr>
            <p:ph type="sldNum" sz="quarter" idx="10"/>
          </p:nvPr>
        </p:nvSpPr>
        <p:spPr/>
        <p:txBody>
          <a:bodyPr/>
          <a:lstStyle/>
          <a:p>
            <a:fld id="{5FCDB3FB-E7E7-4AD1-AF4B-AB1ABC6DC875}"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Initialization</a:t>
            </a:r>
            <a:r>
              <a:rPr lang="en-US" baseline="0" dirty="0" smtClean="0"/>
              <a:t> – possible candidate solution with imperialist</a:t>
            </a:r>
          </a:p>
          <a:p>
            <a:r>
              <a:rPr lang="en-US" baseline="0" dirty="0" smtClean="0"/>
              <a:t>Assimilation – guiding the colonies towards its imperialist</a:t>
            </a:r>
          </a:p>
          <a:p>
            <a:r>
              <a:rPr lang="en-US" baseline="0" dirty="0" smtClean="0"/>
              <a:t>Revolution – random changes to explore more</a:t>
            </a:r>
          </a:p>
          <a:p>
            <a:r>
              <a:rPr lang="en-US" baseline="0" dirty="0" smtClean="0"/>
              <a:t>Imperialistic competition – each compete to take control of the other colonies</a:t>
            </a:r>
          </a:p>
          <a:p>
            <a:r>
              <a:rPr lang="en-US" baseline="0" dirty="0" smtClean="0"/>
              <a:t>Convergence – optimal set of features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FCDB3FB-E7E7-4AD1-AF4B-AB1ABC6DC875}" type="slidenum">
              <a:rPr lang="en-US" smtClean="0"/>
              <a:pPr/>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Uncertain</a:t>
            </a:r>
            <a:r>
              <a:rPr lang="en-US" baseline="0" dirty="0" smtClean="0"/>
              <a:t> data that the basic fuzzy system might miss, by incorporating the deep learning along with the fuzzy logic, we have a more realistic fuzzy model trying to provide result for most of the uncertain cases. This model will be more reliable for a real world application as there will be more disturbance in them. </a:t>
            </a:r>
          </a:p>
          <a:p>
            <a:endParaRPr lang="en-US" baseline="0" dirty="0" smtClean="0"/>
          </a:p>
          <a:p>
            <a:r>
              <a:rPr lang="en-US" baseline="0" dirty="0" smtClean="0"/>
              <a:t>Adaptive network (self </a:t>
            </a:r>
            <a:r>
              <a:rPr lang="en-US" baseline="0" dirty="0" err="1" smtClean="0"/>
              <a:t>optimising</a:t>
            </a:r>
            <a:r>
              <a:rPr lang="en-US" baseline="0" dirty="0" smtClean="0"/>
              <a:t> network) combines fuzzy logic and neural network to model and learn from data. </a:t>
            </a:r>
            <a:r>
              <a:rPr lang="en-US" baseline="0" dirty="0" err="1" smtClean="0"/>
              <a:t>Inititally</a:t>
            </a:r>
            <a:r>
              <a:rPr lang="en-US" baseline="0" dirty="0" smtClean="0"/>
              <a:t> a FIS model developed that is trained to adjust the parameter and reduce the error using algorithms</a:t>
            </a:r>
          </a:p>
          <a:p>
            <a:endParaRPr lang="en-US" baseline="0" dirty="0" smtClean="0"/>
          </a:p>
          <a:p>
            <a:r>
              <a:rPr lang="en-US" baseline="0" dirty="0" smtClean="0"/>
              <a:t>This model currently is giving data only based on the input fed into to the model but in real life case the data will not be the exact same as per the testing data and by using the multi objective optimization the model will become more practical i.e., will have solution </a:t>
            </a:r>
            <a:r>
              <a:rPr lang="en-US" baseline="0" smtClean="0"/>
              <a:t>for conflicting </a:t>
            </a:r>
            <a:r>
              <a:rPr lang="en-US" baseline="0" dirty="0" smtClean="0"/>
              <a:t>scenarios</a:t>
            </a:r>
            <a:endParaRPr lang="en-US" dirty="0"/>
          </a:p>
        </p:txBody>
      </p:sp>
      <p:sp>
        <p:nvSpPr>
          <p:cNvPr id="4" name="Slide Number Placeholder 3"/>
          <p:cNvSpPr>
            <a:spLocks noGrp="1"/>
          </p:cNvSpPr>
          <p:nvPr>
            <p:ph type="sldNum" sz="quarter" idx="10"/>
          </p:nvPr>
        </p:nvSpPr>
        <p:spPr/>
        <p:txBody>
          <a:bodyPr/>
          <a:lstStyle/>
          <a:p>
            <a:fld id="{5FCDB3FB-E7E7-4AD1-AF4B-AB1ABC6DC875}" type="slidenum">
              <a:rPr lang="en-US" smtClean="0"/>
              <a:pPr/>
              <a:t>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s://ieeexplore.ieee.org/xpl/conhome/10939043/proceedi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4707094" y="-1076774"/>
            <a:ext cx="4516498" cy="3881366"/>
            <a:chOff x="0" y="0"/>
            <a:chExt cx="812800" cy="698500"/>
          </a:xfrm>
        </p:grpSpPr>
        <p:sp>
          <p:nvSpPr>
            <p:cNvPr id="4" name="Freeform 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704112" y="2238883"/>
            <a:ext cx="1316557" cy="1131417"/>
            <a:chOff x="0" y="0"/>
            <a:chExt cx="812800" cy="698500"/>
          </a:xfrm>
        </p:grpSpPr>
        <p:sp>
          <p:nvSpPr>
            <p:cNvPr id="7" name="Freeform 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0063D8">
                    <a:alpha val="100000"/>
                  </a:srgbClr>
                </a:gs>
                <a:gs pos="100000">
                  <a:srgbClr val="03428B">
                    <a:alpha val="100000"/>
                  </a:srgbClr>
                </a:gs>
              </a:gsLst>
              <a:lin ang="0"/>
            </a:gradFill>
          </p:spPr>
        </p:sp>
        <p:sp>
          <p:nvSpPr>
            <p:cNvPr id="8" name="TextBox 8"/>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sp>
        <p:nvSpPr>
          <p:cNvPr id="9" name="TextBox 9"/>
          <p:cNvSpPr txBox="1"/>
          <p:nvPr/>
        </p:nvSpPr>
        <p:spPr>
          <a:xfrm>
            <a:off x="11676036" y="8716962"/>
            <a:ext cx="6640965" cy="1077218"/>
          </a:xfrm>
          <a:prstGeom prst="rect">
            <a:avLst/>
          </a:prstGeom>
        </p:spPr>
        <p:txBody>
          <a:bodyPr lIns="0" tIns="0" rIns="0" bIns="0" rtlCol="0" anchor="t">
            <a:spAutoFit/>
          </a:bodyPr>
          <a:lstStyle/>
          <a:p>
            <a:pPr algn="l">
              <a:lnSpc>
                <a:spcPts val="2799"/>
              </a:lnSpc>
              <a:spcBef>
                <a:spcPct val="0"/>
              </a:spcBef>
            </a:pPr>
            <a:r>
              <a:rPr lang="en-US" sz="1999" dirty="0">
                <a:solidFill>
                  <a:srgbClr val="FFFFFF"/>
                </a:solidFill>
                <a:latin typeface="Pattanakarn SemiExpanded"/>
                <a:ea typeface="Pattanakarn SemiExpanded"/>
                <a:cs typeface="Pattanakarn SemiExpanded"/>
                <a:sym typeface="Pattanakarn SemiExpanded"/>
              </a:rPr>
              <a:t>Team 27</a:t>
            </a:r>
          </a:p>
          <a:p>
            <a:pPr algn="l">
              <a:lnSpc>
                <a:spcPts val="2799"/>
              </a:lnSpc>
              <a:spcBef>
                <a:spcPct val="0"/>
              </a:spcBef>
            </a:pPr>
            <a:r>
              <a:rPr lang="en-US" sz="1999" dirty="0" err="1">
                <a:solidFill>
                  <a:srgbClr val="FFFFFF"/>
                </a:solidFill>
                <a:latin typeface="Pattanakarn SemiExpanded"/>
                <a:ea typeface="Pattanakarn SemiExpanded"/>
                <a:cs typeface="Pattanakarn SemiExpanded"/>
                <a:sym typeface="Pattanakarn SemiExpanded"/>
              </a:rPr>
              <a:t>Reenu</a:t>
            </a:r>
            <a:r>
              <a:rPr lang="en-US" sz="1999" dirty="0">
                <a:solidFill>
                  <a:srgbClr val="FFFFFF"/>
                </a:solidFill>
                <a:latin typeface="Pattanakarn SemiExpanded"/>
                <a:ea typeface="Pattanakarn SemiExpanded"/>
                <a:cs typeface="Pattanakarn SemiExpanded"/>
                <a:sym typeface="Pattanakarn SemiExpanded"/>
              </a:rPr>
              <a:t> L K (CB.SC.U4CSE23440</a:t>
            </a:r>
            <a:r>
              <a:rPr lang="en-US" sz="1999" dirty="0" smtClean="0">
                <a:solidFill>
                  <a:srgbClr val="FFFFFF"/>
                </a:solidFill>
                <a:latin typeface="Pattanakarn SemiExpanded"/>
                <a:ea typeface="Pattanakarn SemiExpanded"/>
                <a:cs typeface="Pattanakarn SemiExpanded"/>
                <a:sym typeface="Pattanakarn SemiExpanded"/>
              </a:rPr>
              <a:t>)</a:t>
            </a:r>
          </a:p>
          <a:p>
            <a:pPr algn="l">
              <a:lnSpc>
                <a:spcPts val="2799"/>
              </a:lnSpc>
              <a:spcBef>
                <a:spcPct val="0"/>
              </a:spcBef>
            </a:pPr>
            <a:r>
              <a:rPr lang="en-US" sz="1999" dirty="0" err="1" smtClean="0">
                <a:solidFill>
                  <a:srgbClr val="FFFFFF"/>
                </a:solidFill>
                <a:latin typeface="Pattanakarn SemiExpanded"/>
                <a:ea typeface="Pattanakarn SemiExpanded"/>
                <a:cs typeface="Pattanakarn SemiExpanded"/>
                <a:sym typeface="Pattanakarn SemiExpanded"/>
              </a:rPr>
              <a:t>Yogini</a:t>
            </a:r>
            <a:r>
              <a:rPr lang="en-US" sz="1999" dirty="0" smtClean="0">
                <a:solidFill>
                  <a:srgbClr val="FFFFFF"/>
                </a:solidFill>
                <a:latin typeface="Pattanakarn SemiExpanded"/>
                <a:ea typeface="Pattanakarn SemiExpanded"/>
                <a:cs typeface="Pattanakarn SemiExpanded"/>
                <a:sym typeface="Pattanakarn SemiExpanded"/>
              </a:rPr>
              <a:t> </a:t>
            </a:r>
            <a:r>
              <a:rPr lang="en-US" sz="1999" dirty="0" err="1" smtClean="0">
                <a:solidFill>
                  <a:srgbClr val="FFFFFF"/>
                </a:solidFill>
                <a:latin typeface="Pattanakarn SemiExpanded"/>
                <a:ea typeface="Pattanakarn SemiExpanded"/>
                <a:cs typeface="Pattanakarn SemiExpanded"/>
                <a:sym typeface="Pattanakarn SemiExpanded"/>
              </a:rPr>
              <a:t>Aishwaryaa</a:t>
            </a:r>
            <a:r>
              <a:rPr lang="en-US" sz="1999" smtClean="0">
                <a:solidFill>
                  <a:srgbClr val="FFFFFF"/>
                </a:solidFill>
                <a:latin typeface="Pattanakarn SemiExpanded"/>
                <a:ea typeface="Pattanakarn SemiExpanded"/>
                <a:cs typeface="Pattanakarn SemiExpanded"/>
                <a:sym typeface="Pattanakarn SemiExpanded"/>
              </a:rPr>
              <a:t> P T S (CB.SC.U4CSE23557)</a:t>
            </a:r>
            <a:endParaRPr lang="en-US" sz="1999" dirty="0">
              <a:solidFill>
                <a:srgbClr val="FFFFFF"/>
              </a:solidFill>
              <a:latin typeface="Pattanakarn SemiExpanded"/>
              <a:ea typeface="Pattanakarn SemiExpanded"/>
              <a:cs typeface="Pattanakarn SemiExpanded"/>
              <a:sym typeface="Pattanakarn SemiExpanded"/>
            </a:endParaRPr>
          </a:p>
        </p:txBody>
      </p:sp>
      <p:grpSp>
        <p:nvGrpSpPr>
          <p:cNvPr id="10" name="Group 10"/>
          <p:cNvGrpSpPr/>
          <p:nvPr/>
        </p:nvGrpSpPr>
        <p:grpSpPr>
          <a:xfrm>
            <a:off x="2843385" y="2238883"/>
            <a:ext cx="12230934" cy="5374798"/>
            <a:chOff x="0" y="0"/>
            <a:chExt cx="16307912" cy="7166398"/>
          </a:xfrm>
        </p:grpSpPr>
        <p:grpSp>
          <p:nvGrpSpPr>
            <p:cNvPr id="11" name="Group 11"/>
            <p:cNvGrpSpPr/>
            <p:nvPr/>
          </p:nvGrpSpPr>
          <p:grpSpPr>
            <a:xfrm>
              <a:off x="0" y="0"/>
              <a:ext cx="16307912" cy="7166398"/>
              <a:chOff x="0" y="0"/>
              <a:chExt cx="1240630" cy="545186"/>
            </a:xfrm>
          </p:grpSpPr>
          <p:sp>
            <p:nvSpPr>
              <p:cNvPr id="12" name="Freeform 12"/>
              <p:cNvSpPr/>
              <p:nvPr/>
            </p:nvSpPr>
            <p:spPr>
              <a:xfrm>
                <a:off x="0" y="0"/>
                <a:ext cx="1240630" cy="545186"/>
              </a:xfrm>
              <a:custGeom>
                <a:avLst/>
                <a:gdLst/>
                <a:ahLst/>
                <a:cxnLst/>
                <a:rect l="l" t="t" r="r" b="b"/>
                <a:pathLst>
                  <a:path w="1240630" h="545186">
                    <a:moveTo>
                      <a:pt x="1240630" y="272593"/>
                    </a:moveTo>
                    <a:lnTo>
                      <a:pt x="1037430" y="545186"/>
                    </a:lnTo>
                    <a:lnTo>
                      <a:pt x="203200" y="545186"/>
                    </a:lnTo>
                    <a:lnTo>
                      <a:pt x="0" y="272593"/>
                    </a:lnTo>
                    <a:lnTo>
                      <a:pt x="203200" y="0"/>
                    </a:lnTo>
                    <a:lnTo>
                      <a:pt x="1037430" y="0"/>
                    </a:lnTo>
                    <a:lnTo>
                      <a:pt x="1240630" y="272593"/>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id="13" name="TextBox 13"/>
              <p:cNvSpPr txBox="1"/>
              <p:nvPr/>
            </p:nvSpPr>
            <p:spPr>
              <a:xfrm>
                <a:off x="114300" y="-57150"/>
                <a:ext cx="1012030" cy="602336"/>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6333865" y="5108998"/>
              <a:ext cx="3640181" cy="1001057"/>
              <a:chOff x="0" y="0"/>
              <a:chExt cx="787312" cy="216512"/>
            </a:xfrm>
          </p:grpSpPr>
          <p:sp>
            <p:nvSpPr>
              <p:cNvPr id="15" name="Freeform 15"/>
              <p:cNvSpPr/>
              <p:nvPr/>
            </p:nvSpPr>
            <p:spPr>
              <a:xfrm>
                <a:off x="0" y="0"/>
                <a:ext cx="787312" cy="216512"/>
              </a:xfrm>
              <a:custGeom>
                <a:avLst/>
                <a:gdLst/>
                <a:ahLst/>
                <a:cxnLst/>
                <a:rect l="l" t="t" r="r" b="b"/>
                <a:pathLst>
                  <a:path w="787312" h="216512">
                    <a:moveTo>
                      <a:pt x="0" y="0"/>
                    </a:moveTo>
                    <a:lnTo>
                      <a:pt x="787312" y="0"/>
                    </a:lnTo>
                    <a:lnTo>
                      <a:pt x="787312" y="216512"/>
                    </a:lnTo>
                    <a:lnTo>
                      <a:pt x="0" y="216512"/>
                    </a:lnTo>
                    <a:close/>
                  </a:path>
                </a:pathLst>
              </a:custGeom>
              <a:gradFill rotWithShape="1">
                <a:gsLst>
                  <a:gs pos="0">
                    <a:srgbClr val="0063D8">
                      <a:alpha val="100000"/>
                    </a:srgbClr>
                  </a:gs>
                  <a:gs pos="100000">
                    <a:srgbClr val="03428B">
                      <a:alpha val="100000"/>
                    </a:srgbClr>
                  </a:gs>
                </a:gsLst>
                <a:lin ang="0"/>
              </a:gradFill>
            </p:spPr>
          </p:sp>
          <p:sp>
            <p:nvSpPr>
              <p:cNvPr id="16" name="TextBox 16"/>
              <p:cNvSpPr txBox="1"/>
              <p:nvPr/>
            </p:nvSpPr>
            <p:spPr>
              <a:xfrm>
                <a:off x="0" y="-66675"/>
                <a:ext cx="787312" cy="283187"/>
              </a:xfrm>
              <a:prstGeom prst="rect">
                <a:avLst/>
              </a:prstGeom>
            </p:spPr>
            <p:txBody>
              <a:bodyPr lIns="50800" tIns="50800" rIns="50800" bIns="50800" rtlCol="0" anchor="ctr"/>
              <a:lstStyle/>
              <a:p>
                <a:pPr algn="ctr">
                  <a:lnSpc>
                    <a:spcPts val="2800"/>
                  </a:lnSpc>
                </a:pPr>
                <a:endParaRPr/>
              </a:p>
            </p:txBody>
          </p:sp>
        </p:grpSp>
        <p:sp>
          <p:nvSpPr>
            <p:cNvPr id="17" name="TextBox 17"/>
            <p:cNvSpPr txBox="1"/>
            <p:nvPr/>
          </p:nvSpPr>
          <p:spPr>
            <a:xfrm>
              <a:off x="1080048" y="1113293"/>
              <a:ext cx="14147817" cy="2731071"/>
            </a:xfrm>
            <a:prstGeom prst="rect">
              <a:avLst/>
            </a:prstGeom>
          </p:spPr>
          <p:txBody>
            <a:bodyPr lIns="0" tIns="0" rIns="0" bIns="0" rtlCol="0" anchor="t">
              <a:spAutoFit/>
            </a:bodyPr>
            <a:lstStyle/>
            <a:p>
              <a:pPr algn="ctr">
                <a:lnSpc>
                  <a:spcPts val="8376"/>
                </a:lnSpc>
                <a:spcBef>
                  <a:spcPct val="0"/>
                </a:spcBef>
              </a:pPr>
              <a:r>
                <a:rPr lang="en-US" sz="5983" b="1">
                  <a:solidFill>
                    <a:srgbClr val="FFFFFF"/>
                  </a:solidFill>
                  <a:latin typeface="Pattanakarn SemiExpanded Medium"/>
                  <a:ea typeface="Pattanakarn SemiExpanded Medium"/>
                  <a:cs typeface="Pattanakarn SemiExpanded Medium"/>
                  <a:sym typeface="Pattanakarn SemiExpanded Medium"/>
                </a:rPr>
                <a:t>COMPUTATIONAL INTELLIGENCE</a:t>
              </a:r>
            </a:p>
          </p:txBody>
        </p:sp>
        <p:sp>
          <p:nvSpPr>
            <p:cNvPr id="18" name="TextBox 18"/>
            <p:cNvSpPr txBox="1"/>
            <p:nvPr/>
          </p:nvSpPr>
          <p:spPr>
            <a:xfrm>
              <a:off x="2654708" y="4145854"/>
              <a:ext cx="10998497" cy="594978"/>
            </a:xfrm>
            <a:prstGeom prst="rect">
              <a:avLst/>
            </a:prstGeom>
          </p:spPr>
          <p:txBody>
            <a:bodyPr lIns="0" tIns="0" rIns="0" bIns="0" rtlCol="0" anchor="t">
              <a:spAutoFit/>
            </a:bodyPr>
            <a:lstStyle/>
            <a:p>
              <a:pPr algn="ctr">
                <a:lnSpc>
                  <a:spcPts val="3653"/>
                </a:lnSpc>
                <a:spcBef>
                  <a:spcPct val="0"/>
                </a:spcBef>
              </a:pPr>
              <a:r>
                <a:rPr lang="en-US" sz="2609" spc="438">
                  <a:solidFill>
                    <a:srgbClr val="FFFFFF"/>
                  </a:solidFill>
                  <a:latin typeface="Poppins"/>
                  <a:ea typeface="Poppins"/>
                  <a:cs typeface="Poppins"/>
                  <a:sym typeface="Poppins"/>
                </a:rPr>
                <a:t>Healthcare IoT</a:t>
              </a:r>
            </a:p>
          </p:txBody>
        </p:sp>
        <p:sp>
          <p:nvSpPr>
            <p:cNvPr id="19" name="TextBox 19"/>
            <p:cNvSpPr txBox="1"/>
            <p:nvPr/>
          </p:nvSpPr>
          <p:spPr>
            <a:xfrm>
              <a:off x="6333865" y="5284618"/>
              <a:ext cx="3474157" cy="525991"/>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23CSE474</a:t>
              </a:r>
            </a:p>
          </p:txBody>
        </p:sp>
      </p:grpSp>
      <p:grpSp>
        <p:nvGrpSpPr>
          <p:cNvPr id="20" name="Group 20"/>
          <p:cNvGrpSpPr/>
          <p:nvPr/>
        </p:nvGrpSpPr>
        <p:grpSpPr>
          <a:xfrm>
            <a:off x="2020669" y="2926999"/>
            <a:ext cx="515841" cy="443301"/>
            <a:chOff x="0" y="0"/>
            <a:chExt cx="812800" cy="698500"/>
          </a:xfrm>
        </p:grpSpPr>
        <p:sp>
          <p:nvSpPr>
            <p:cNvPr id="21" name="Freeform 2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id="22" name="TextBox 22"/>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15897034" y="6755235"/>
            <a:ext cx="1316557" cy="1131417"/>
            <a:chOff x="0" y="0"/>
            <a:chExt cx="812800" cy="698500"/>
          </a:xfrm>
        </p:grpSpPr>
        <p:sp>
          <p:nvSpPr>
            <p:cNvPr id="24" name="Freeform 2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0063D8">
                    <a:alpha val="100000"/>
                  </a:srgbClr>
                </a:gs>
                <a:gs pos="100000">
                  <a:srgbClr val="03428B">
                    <a:alpha val="100000"/>
                  </a:srgbClr>
                </a:gs>
              </a:gsLst>
              <a:lin ang="0"/>
            </a:gradFill>
          </p:spPr>
        </p:sp>
        <p:sp>
          <p:nvSpPr>
            <p:cNvPr id="25" name="TextBox 25"/>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14996518" y="6249686"/>
            <a:ext cx="1031682" cy="886602"/>
            <a:chOff x="0" y="0"/>
            <a:chExt cx="812800" cy="698500"/>
          </a:xfrm>
        </p:grpSpPr>
        <p:sp>
          <p:nvSpPr>
            <p:cNvPr id="27" name="Freeform 2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id="28" name="TextBox 28"/>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a:off x="-1422896" y="7084024"/>
            <a:ext cx="5570573" cy="4787211"/>
            <a:chOff x="0" y="0"/>
            <a:chExt cx="812800" cy="698500"/>
          </a:xfrm>
        </p:grpSpPr>
        <p:sp>
          <p:nvSpPr>
            <p:cNvPr id="30" name="Freeform 3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id="31" name="TextBox 31"/>
            <p:cNvSpPr txBox="1"/>
            <p:nvPr/>
          </p:nvSpPr>
          <p:spPr>
            <a:xfrm>
              <a:off x="114300" y="-66675"/>
              <a:ext cx="584200" cy="765175"/>
            </a:xfrm>
            <a:prstGeom prst="rect">
              <a:avLst/>
            </a:prstGeom>
          </p:spPr>
          <p:txBody>
            <a:bodyPr lIns="50800" tIns="50800" rIns="50800" bIns="50800" rtlCol="0" anchor="ctr"/>
            <a:lstStyle/>
            <a:p>
              <a:pPr algn="ctr">
                <a:lnSpc>
                  <a:spcPts val="2800"/>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3054225" y="2400049"/>
            <a:ext cx="7365135" cy="6329413"/>
            <a:chOff x="0" y="0"/>
            <a:chExt cx="812800" cy="698500"/>
          </a:xfrm>
        </p:grpSpPr>
        <p:sp>
          <p:nvSpPr>
            <p:cNvPr id="4" name="Freeform 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395594" y="3322615"/>
            <a:ext cx="5262666" cy="4557232"/>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6627" r="-6627"/>
              </a:stretch>
            </a:blipFill>
          </p:spPr>
        </p:sp>
      </p:grpSp>
      <p:sp>
        <p:nvSpPr>
          <p:cNvPr id="8" name="TextBox 8"/>
          <p:cNvSpPr txBox="1"/>
          <p:nvPr/>
        </p:nvSpPr>
        <p:spPr>
          <a:xfrm>
            <a:off x="7129776" y="1157526"/>
            <a:ext cx="7966294" cy="1078224"/>
          </a:xfrm>
          <a:prstGeom prst="rect">
            <a:avLst/>
          </a:prstGeom>
        </p:spPr>
        <p:txBody>
          <a:bodyPr lIns="0" tIns="0" rIns="0" bIns="0" rtlCol="0" anchor="t">
            <a:spAutoFit/>
          </a:bodyPr>
          <a:lstStyle/>
          <a:p>
            <a:pPr algn="l">
              <a:lnSpc>
                <a:spcPts val="8820"/>
              </a:lnSpc>
              <a:spcBef>
                <a:spcPct val="0"/>
              </a:spcBef>
            </a:pPr>
            <a:r>
              <a:rPr lang="en-US" sz="6300" b="1">
                <a:solidFill>
                  <a:srgbClr val="FFFFFF"/>
                </a:solidFill>
                <a:latin typeface="Pattanakarn SemiExpanded Medium"/>
                <a:ea typeface="Pattanakarn SemiExpanded Medium"/>
                <a:cs typeface="Pattanakarn SemiExpanded Medium"/>
                <a:sym typeface="Pattanakarn SemiExpanded Medium"/>
              </a:rPr>
              <a:t>Healthcare IoT</a:t>
            </a:r>
          </a:p>
        </p:txBody>
      </p:sp>
      <p:grpSp>
        <p:nvGrpSpPr>
          <p:cNvPr id="9" name="Group 9"/>
          <p:cNvGrpSpPr/>
          <p:nvPr/>
        </p:nvGrpSpPr>
        <p:grpSpPr>
          <a:xfrm>
            <a:off x="15466833" y="7314138"/>
            <a:ext cx="1316557" cy="1131417"/>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0063D8">
                    <a:alpha val="44000"/>
                  </a:srgbClr>
                </a:gs>
                <a:gs pos="100000">
                  <a:srgbClr val="03428B">
                    <a:alpha val="44000"/>
                  </a:srgbClr>
                </a:gs>
              </a:gsLst>
              <a:lin ang="0"/>
            </a:gradFill>
          </p:spPr>
        </p:sp>
        <p:sp>
          <p:nvSpPr>
            <p:cNvPr id="11" name="TextBox 11"/>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sp>
        <p:nvSpPr>
          <p:cNvPr id="12" name="TextBox 12"/>
          <p:cNvSpPr txBox="1"/>
          <p:nvPr/>
        </p:nvSpPr>
        <p:spPr>
          <a:xfrm>
            <a:off x="5658260" y="3538225"/>
            <a:ext cx="11583242" cy="6050797"/>
          </a:xfrm>
          <a:prstGeom prst="rect">
            <a:avLst/>
          </a:prstGeom>
        </p:spPr>
        <p:txBody>
          <a:bodyPr lIns="0" tIns="0" rIns="0" bIns="0" rtlCol="0" anchor="t">
            <a:spAutoFit/>
          </a:bodyPr>
          <a:lstStyle/>
          <a:p>
            <a:pPr marL="509926" lvl="1" indent="-254963" algn="l">
              <a:lnSpc>
                <a:spcPts val="4015"/>
              </a:lnSpc>
              <a:buFont typeface="Arial"/>
              <a:buChar char="•"/>
            </a:pPr>
            <a:r>
              <a:rPr lang="en-US" sz="2361" dirty="0">
                <a:solidFill>
                  <a:srgbClr val="FFFFFF"/>
                </a:solidFill>
                <a:latin typeface="Poppins"/>
                <a:ea typeface="Poppins"/>
                <a:cs typeface="Poppins"/>
                <a:sym typeface="Poppins"/>
              </a:rPr>
              <a:t>Healthcare </a:t>
            </a:r>
            <a:r>
              <a:rPr lang="en-US" sz="2361" dirty="0" err="1">
                <a:solidFill>
                  <a:srgbClr val="FFFFFF"/>
                </a:solidFill>
                <a:latin typeface="Poppins"/>
                <a:ea typeface="Poppins"/>
                <a:cs typeface="Poppins"/>
                <a:sym typeface="Poppins"/>
              </a:rPr>
              <a:t>IoT</a:t>
            </a:r>
            <a:r>
              <a:rPr lang="en-US" sz="2361" dirty="0">
                <a:solidFill>
                  <a:srgbClr val="FFFFFF"/>
                </a:solidFill>
                <a:latin typeface="Poppins"/>
                <a:ea typeface="Poppins"/>
                <a:cs typeface="Poppins"/>
                <a:sym typeface="Poppins"/>
              </a:rPr>
              <a:t> is a technological ecosystem that connects smart medical devices, biosensors, and communication frameworks to facilitate continuous, real-time health monitoring and data exchange. </a:t>
            </a:r>
          </a:p>
          <a:p>
            <a:pPr marL="509926" lvl="1" indent="-254963" algn="l">
              <a:lnSpc>
                <a:spcPts val="4015"/>
              </a:lnSpc>
              <a:buFont typeface="Arial"/>
              <a:buChar char="•"/>
            </a:pPr>
            <a:r>
              <a:rPr lang="en-US" sz="2361" dirty="0">
                <a:solidFill>
                  <a:srgbClr val="FFFFFF"/>
                </a:solidFill>
                <a:latin typeface="Poppins"/>
                <a:ea typeface="Poppins"/>
                <a:cs typeface="Poppins"/>
                <a:sym typeface="Poppins"/>
              </a:rPr>
              <a:t>Using wireless protocols like 5G and Bluetooth, along with cloud and edge computing, it ensures seamless data transmission and low-latency processing. </a:t>
            </a:r>
          </a:p>
          <a:p>
            <a:pPr marL="509926" lvl="1" indent="-254963" algn="l">
              <a:lnSpc>
                <a:spcPts val="4015"/>
              </a:lnSpc>
              <a:buFont typeface="Arial"/>
              <a:buChar char="•"/>
            </a:pPr>
            <a:r>
              <a:rPr lang="en-US" sz="2361" dirty="0">
                <a:solidFill>
                  <a:srgbClr val="FFFFFF"/>
                </a:solidFill>
                <a:latin typeface="Poppins"/>
                <a:ea typeface="Poppins"/>
                <a:cs typeface="Poppins"/>
                <a:sym typeface="Poppins"/>
              </a:rPr>
              <a:t>The integration of computational intelligence (CI) and AI empowers these systems with predictive diagnostics, intelligent anomaly detection, and adaptive care pathways tailored to individual patients.</a:t>
            </a:r>
          </a:p>
          <a:p>
            <a:pPr marL="509926" lvl="1" indent="-254963" algn="l">
              <a:lnSpc>
                <a:spcPts val="4015"/>
              </a:lnSpc>
              <a:buFont typeface="Arial"/>
              <a:buChar char="•"/>
            </a:pPr>
            <a:r>
              <a:rPr lang="en-US" sz="2361" dirty="0">
                <a:solidFill>
                  <a:srgbClr val="FFFFFF"/>
                </a:solidFill>
                <a:latin typeface="Poppins"/>
                <a:ea typeface="Poppins"/>
                <a:cs typeface="Poppins"/>
                <a:sym typeface="Poppins"/>
              </a:rPr>
              <a:t> Healthcare </a:t>
            </a:r>
            <a:r>
              <a:rPr lang="en-US" sz="2361" dirty="0" err="1">
                <a:solidFill>
                  <a:srgbClr val="FFFFFF"/>
                </a:solidFill>
                <a:latin typeface="Poppins"/>
                <a:ea typeface="Poppins"/>
                <a:cs typeface="Poppins"/>
                <a:sym typeface="Poppins"/>
              </a:rPr>
              <a:t>IoT</a:t>
            </a:r>
            <a:r>
              <a:rPr lang="en-US" sz="2361" dirty="0">
                <a:solidFill>
                  <a:srgbClr val="FFFFFF"/>
                </a:solidFill>
                <a:latin typeface="Poppins"/>
                <a:ea typeface="Poppins"/>
                <a:cs typeface="Poppins"/>
                <a:sym typeface="Poppins"/>
              </a:rPr>
              <a:t> supports remote care, chronic disease management, and critical emergency services, reshaping healthcare into a more proactive, responsive, and intelligent system.</a:t>
            </a:r>
          </a:p>
        </p:txBody>
      </p:sp>
      <p:grpSp>
        <p:nvGrpSpPr>
          <p:cNvPr id="13" name="Group 13"/>
          <p:cNvGrpSpPr/>
          <p:nvPr/>
        </p:nvGrpSpPr>
        <p:grpSpPr>
          <a:xfrm>
            <a:off x="14566317" y="6808589"/>
            <a:ext cx="1031682" cy="886602"/>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id="15" name="TextBox 15"/>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grpSp>
        <p:nvGrpSpPr>
          <p:cNvPr id="16" name="Group 16"/>
          <p:cNvGrpSpPr/>
          <p:nvPr/>
        </p:nvGrpSpPr>
        <p:grpSpPr>
          <a:xfrm>
            <a:off x="5060744" y="1461946"/>
            <a:ext cx="1316557" cy="1131417"/>
            <a:chOff x="0" y="0"/>
            <a:chExt cx="812800" cy="698500"/>
          </a:xfrm>
        </p:grpSpPr>
        <p:sp>
          <p:nvSpPr>
            <p:cNvPr id="17" name="Freeform 1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0063D8">
                    <a:alpha val="100000"/>
                  </a:srgbClr>
                </a:gs>
                <a:gs pos="100000">
                  <a:srgbClr val="03428B">
                    <a:alpha val="100000"/>
                  </a:srgbClr>
                </a:gs>
              </a:gsLst>
              <a:lin ang="0"/>
            </a:gradFill>
          </p:spPr>
        </p:sp>
        <p:sp>
          <p:nvSpPr>
            <p:cNvPr id="18" name="TextBox 18"/>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grpSp>
        <p:nvGrpSpPr>
          <p:cNvPr id="19" name="Group 19"/>
          <p:cNvGrpSpPr/>
          <p:nvPr/>
        </p:nvGrpSpPr>
        <p:grpSpPr>
          <a:xfrm>
            <a:off x="6377301" y="2150062"/>
            <a:ext cx="1031682" cy="886602"/>
            <a:chOff x="0" y="0"/>
            <a:chExt cx="812800" cy="698500"/>
          </a:xfrm>
        </p:grpSpPr>
        <p:sp>
          <p:nvSpPr>
            <p:cNvPr id="20" name="Freeform 2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id="21" name="TextBox 21"/>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sp>
        <p:nvSpPr>
          <p:cNvPr id="22" name="TextBox 22"/>
          <p:cNvSpPr txBox="1"/>
          <p:nvPr/>
        </p:nvSpPr>
        <p:spPr>
          <a:xfrm>
            <a:off x="11641365" y="2114471"/>
            <a:ext cx="3440794" cy="514007"/>
          </a:xfrm>
          <a:prstGeom prst="rect">
            <a:avLst/>
          </a:prstGeom>
        </p:spPr>
        <p:txBody>
          <a:bodyPr lIns="0" tIns="0" rIns="0" bIns="0" rtlCol="0" anchor="t">
            <a:spAutoFit/>
          </a:bodyPr>
          <a:lstStyle/>
          <a:p>
            <a:pPr algn="l">
              <a:lnSpc>
                <a:spcPts val="4218"/>
              </a:lnSpc>
              <a:spcBef>
                <a:spcPct val="0"/>
              </a:spcBef>
            </a:pPr>
            <a:r>
              <a:rPr lang="en-US" sz="3013" b="1">
                <a:solidFill>
                  <a:srgbClr val="FFFFFF"/>
                </a:solidFill>
                <a:latin typeface="Pattanakarn SemiExpanded Medium"/>
                <a:ea typeface="Pattanakarn SemiExpanded Medium"/>
                <a:cs typeface="Pattanakarn SemiExpanded Medium"/>
                <a:sym typeface="Pattanakarn SemiExpanded Medium"/>
              </a:rPr>
              <a:t>Introduction</a:t>
            </a: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3833408" y="7984516"/>
            <a:ext cx="8165851" cy="7017528"/>
            <a:chOff x="0" y="0"/>
            <a:chExt cx="812800" cy="698500"/>
          </a:xfrm>
        </p:grpSpPr>
        <p:sp>
          <p:nvSpPr>
            <p:cNvPr id="4" name="Freeform 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4378602" y="-1155083"/>
            <a:ext cx="8165851" cy="7017528"/>
            <a:chOff x="0" y="0"/>
            <a:chExt cx="812800" cy="698500"/>
          </a:xfrm>
        </p:grpSpPr>
        <p:sp>
          <p:nvSpPr>
            <p:cNvPr id="7" name="Freeform 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id="8" name="TextBox 8"/>
            <p:cNvSpPr txBox="1"/>
            <p:nvPr/>
          </p:nvSpPr>
          <p:spPr>
            <a:xfrm>
              <a:off x="114300" y="-66675"/>
              <a:ext cx="584200" cy="765175"/>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7363755" y="1348743"/>
            <a:ext cx="1316557" cy="1131417"/>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0063D8">
                    <a:alpha val="59000"/>
                  </a:srgbClr>
                </a:gs>
                <a:gs pos="100000">
                  <a:srgbClr val="03428B">
                    <a:alpha val="59000"/>
                  </a:srgbClr>
                </a:gs>
              </a:gsLst>
              <a:lin ang="0"/>
            </a:gradFill>
          </p:spPr>
        </p:sp>
        <p:sp>
          <p:nvSpPr>
            <p:cNvPr id="11" name="TextBox 11"/>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sp>
        <p:nvSpPr>
          <p:cNvPr id="12" name="TextBox 12"/>
          <p:cNvSpPr txBox="1"/>
          <p:nvPr/>
        </p:nvSpPr>
        <p:spPr>
          <a:xfrm>
            <a:off x="913230" y="771942"/>
            <a:ext cx="12240861" cy="2396484"/>
          </a:xfrm>
          <a:prstGeom prst="rect">
            <a:avLst/>
          </a:prstGeom>
        </p:spPr>
        <p:txBody>
          <a:bodyPr lIns="0" tIns="0" rIns="0" bIns="0" rtlCol="0" anchor="t">
            <a:spAutoFit/>
          </a:bodyPr>
          <a:lstStyle/>
          <a:p>
            <a:pPr algn="l">
              <a:lnSpc>
                <a:spcPts val="9660"/>
              </a:lnSpc>
              <a:spcBef>
                <a:spcPct val="0"/>
              </a:spcBef>
            </a:pPr>
            <a:r>
              <a:rPr lang="en-US" sz="6900" b="1">
                <a:solidFill>
                  <a:srgbClr val="FFFFFF"/>
                </a:solidFill>
                <a:latin typeface="Pattanakarn SemiExpanded Medium"/>
                <a:ea typeface="Pattanakarn SemiExpanded Medium"/>
                <a:cs typeface="Pattanakarn SemiExpanded Medium"/>
                <a:sym typeface="Pattanakarn SemiExpanded Medium"/>
              </a:rPr>
              <a:t>Applications of CI in Healthcare IoT</a:t>
            </a:r>
          </a:p>
        </p:txBody>
      </p:sp>
      <p:grpSp>
        <p:nvGrpSpPr>
          <p:cNvPr id="13" name="Group 13"/>
          <p:cNvGrpSpPr/>
          <p:nvPr/>
        </p:nvGrpSpPr>
        <p:grpSpPr>
          <a:xfrm>
            <a:off x="12642814" y="1348743"/>
            <a:ext cx="5559882" cy="4814607"/>
            <a:chOff x="0" y="0"/>
            <a:chExt cx="4282440" cy="3708400"/>
          </a:xfrm>
        </p:grpSpPr>
        <p:sp>
          <p:nvSpPr>
            <p:cNvPr id="14" name="Freeform 1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1040" r="-2196"/>
              </a:stretch>
            </a:blipFill>
          </p:spPr>
        </p:sp>
      </p:grpSp>
      <p:grpSp>
        <p:nvGrpSpPr>
          <p:cNvPr id="15" name="Group 15"/>
          <p:cNvGrpSpPr/>
          <p:nvPr/>
        </p:nvGrpSpPr>
        <p:grpSpPr>
          <a:xfrm>
            <a:off x="11436482" y="6430253"/>
            <a:ext cx="1717609" cy="1476071"/>
            <a:chOff x="0" y="0"/>
            <a:chExt cx="812800" cy="698500"/>
          </a:xfrm>
        </p:grpSpPr>
        <p:sp>
          <p:nvSpPr>
            <p:cNvPr id="16" name="Freeform 1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0063D8">
                    <a:alpha val="62000"/>
                  </a:srgbClr>
                </a:gs>
                <a:gs pos="100000">
                  <a:srgbClr val="03428B">
                    <a:alpha val="62000"/>
                  </a:srgbClr>
                </a:gs>
              </a:gsLst>
              <a:lin ang="0"/>
            </a:gradFill>
          </p:spPr>
        </p:sp>
        <p:sp>
          <p:nvSpPr>
            <p:cNvPr id="17" name="TextBox 17"/>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grpSp>
        <p:nvGrpSpPr>
          <p:cNvPr id="18" name="Group 18"/>
          <p:cNvGrpSpPr/>
          <p:nvPr/>
        </p:nvGrpSpPr>
        <p:grpSpPr>
          <a:xfrm>
            <a:off x="10465146" y="7395316"/>
            <a:ext cx="1151310" cy="989407"/>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id="20" name="TextBox 20"/>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grpSp>
        <p:nvGrpSpPr>
          <p:cNvPr id="21" name="Group 21"/>
          <p:cNvGrpSpPr/>
          <p:nvPr/>
        </p:nvGrpSpPr>
        <p:grpSpPr>
          <a:xfrm>
            <a:off x="8680313" y="2036859"/>
            <a:ext cx="1031682" cy="886602"/>
            <a:chOff x="0" y="0"/>
            <a:chExt cx="812800" cy="698500"/>
          </a:xfrm>
        </p:grpSpPr>
        <p:sp>
          <p:nvSpPr>
            <p:cNvPr id="22" name="Freeform 2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id="23" name="TextBox 23"/>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sp>
        <p:nvSpPr>
          <p:cNvPr id="24" name="TextBox 24"/>
          <p:cNvSpPr txBox="1"/>
          <p:nvPr/>
        </p:nvSpPr>
        <p:spPr>
          <a:xfrm>
            <a:off x="913230" y="3651272"/>
            <a:ext cx="12944276" cy="6157651"/>
          </a:xfrm>
          <a:prstGeom prst="rect">
            <a:avLst/>
          </a:prstGeom>
        </p:spPr>
        <p:txBody>
          <a:bodyPr lIns="0" tIns="0" rIns="0" bIns="0" rtlCol="0" anchor="t">
            <a:spAutoFit/>
          </a:bodyPr>
          <a:lstStyle/>
          <a:p>
            <a:pPr marL="563476" lvl="1" indent="-281738" algn="l">
              <a:lnSpc>
                <a:spcPts val="4071"/>
              </a:lnSpc>
              <a:buFont typeface="Arial"/>
              <a:buChar char="•"/>
            </a:pPr>
            <a:r>
              <a:rPr lang="en-US" sz="2609">
                <a:solidFill>
                  <a:srgbClr val="FFFFFF"/>
                </a:solidFill>
                <a:latin typeface="Poppins"/>
                <a:ea typeface="Poppins"/>
                <a:cs typeface="Poppins"/>
                <a:sym typeface="Poppins"/>
              </a:rPr>
              <a:t>Enhancing the capabilities of Healthcare IoT by enabling                 intelligent decision-making from complex, real-time health data. </a:t>
            </a:r>
          </a:p>
          <a:p>
            <a:pPr algn="l">
              <a:lnSpc>
                <a:spcPts val="4071"/>
              </a:lnSpc>
            </a:pPr>
            <a:endParaRPr/>
          </a:p>
          <a:p>
            <a:pPr marL="563476" lvl="1" indent="-281738" algn="l">
              <a:lnSpc>
                <a:spcPts val="4071"/>
              </a:lnSpc>
              <a:buFont typeface="Arial"/>
              <a:buChar char="•"/>
            </a:pPr>
            <a:r>
              <a:rPr lang="en-US" sz="2609">
                <a:solidFill>
                  <a:srgbClr val="FFFFFF"/>
                </a:solidFill>
                <a:latin typeface="Poppins"/>
                <a:ea typeface="Poppins"/>
                <a:cs typeface="Poppins"/>
                <a:sym typeface="Poppins"/>
              </a:rPr>
              <a:t>Techniques like fuzzy logic, neural networks, and evolutionary algorithms are used to interpret noisy sensor inputs, detect anomalies, and predict health conditions with high accuracy. </a:t>
            </a:r>
          </a:p>
          <a:p>
            <a:pPr algn="l">
              <a:lnSpc>
                <a:spcPts val="4071"/>
              </a:lnSpc>
            </a:pPr>
            <a:endParaRPr/>
          </a:p>
          <a:p>
            <a:pPr marL="563476" lvl="1" indent="-281738" algn="l">
              <a:lnSpc>
                <a:spcPts val="4071"/>
              </a:lnSpc>
              <a:buFont typeface="Arial"/>
              <a:buChar char="•"/>
            </a:pPr>
            <a:r>
              <a:rPr lang="en-US" sz="2609">
                <a:solidFill>
                  <a:srgbClr val="FFFFFF"/>
                </a:solidFill>
                <a:latin typeface="Poppins"/>
                <a:ea typeface="Poppins"/>
                <a:cs typeface="Poppins"/>
                <a:sym typeface="Poppins"/>
              </a:rPr>
              <a:t>Helps classify patient vital signs and generate alerts for abnormal patterns, reducing response time in critical situations. </a:t>
            </a:r>
          </a:p>
          <a:p>
            <a:pPr algn="l">
              <a:lnSpc>
                <a:spcPts val="4071"/>
              </a:lnSpc>
            </a:pPr>
            <a:endParaRPr/>
          </a:p>
          <a:p>
            <a:pPr marL="563476" lvl="1" indent="-281738" algn="l">
              <a:lnSpc>
                <a:spcPts val="4071"/>
              </a:lnSpc>
              <a:buFont typeface="Arial"/>
              <a:buChar char="•"/>
            </a:pPr>
            <a:r>
              <a:rPr lang="en-US" sz="2609">
                <a:solidFill>
                  <a:srgbClr val="FFFFFF"/>
                </a:solidFill>
                <a:latin typeface="Poppins"/>
                <a:ea typeface="Poppins"/>
                <a:cs typeface="Poppins"/>
                <a:sym typeface="Poppins"/>
              </a:rPr>
              <a:t>Supports adaptive learning in personalized treatment plans by continuously analyzing patient.</a:t>
            </a: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14795608" y="-5544462"/>
            <a:ext cx="8165851" cy="7017528"/>
            <a:chOff x="0" y="0"/>
            <a:chExt cx="812800" cy="698500"/>
          </a:xfrm>
        </p:grpSpPr>
        <p:sp>
          <p:nvSpPr>
            <p:cNvPr id="4" name="Freeform 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id="5" name="TextBox 5"/>
            <p:cNvSpPr txBox="1"/>
            <p:nvPr/>
          </p:nvSpPr>
          <p:spPr>
            <a:xfrm>
              <a:off x="114300" y="-66675"/>
              <a:ext cx="584200" cy="765175"/>
            </a:xfrm>
            <a:prstGeom prst="rect">
              <a:avLst/>
            </a:prstGeom>
          </p:spPr>
          <p:txBody>
            <a:bodyPr lIns="50800" tIns="50800" rIns="50800" bIns="50800" rtlCol="0" anchor="ctr"/>
            <a:lstStyle/>
            <a:p>
              <a:pPr algn="ctr">
                <a:lnSpc>
                  <a:spcPts val="2800"/>
                </a:lnSpc>
              </a:pPr>
              <a:endParaRPr/>
            </a:p>
          </p:txBody>
        </p:sp>
      </p:grpSp>
      <p:sp>
        <p:nvSpPr>
          <p:cNvPr id="6" name="TextBox 6"/>
          <p:cNvSpPr txBox="1"/>
          <p:nvPr/>
        </p:nvSpPr>
        <p:spPr>
          <a:xfrm>
            <a:off x="791871" y="940651"/>
            <a:ext cx="12822989" cy="2684771"/>
          </a:xfrm>
          <a:prstGeom prst="rect">
            <a:avLst/>
          </a:prstGeom>
        </p:spPr>
        <p:txBody>
          <a:bodyPr lIns="0" tIns="0" rIns="0" bIns="0" rtlCol="0" anchor="t">
            <a:spAutoFit/>
          </a:bodyPr>
          <a:lstStyle/>
          <a:p>
            <a:pPr algn="l">
              <a:lnSpc>
                <a:spcPts val="4340"/>
              </a:lnSpc>
            </a:pPr>
            <a:r>
              <a:rPr lang="en-US" sz="3100" b="1">
                <a:solidFill>
                  <a:srgbClr val="FFFFFF"/>
                </a:solidFill>
                <a:latin typeface="Pattanakarn SemiExpanded Medium"/>
                <a:ea typeface="Pattanakarn SemiExpanded Medium"/>
                <a:cs typeface="Pattanakarn SemiExpanded Medium"/>
                <a:sym typeface="Pattanakarn SemiExpanded Medium"/>
              </a:rPr>
              <a:t>Internet of Things Cloud-based System for Continuous Heart Disease Management and Diagnosis using Intelligent Neuro-Fuzzy Systems and Improved Imperialist Competitive Algorithm</a:t>
            </a:r>
          </a:p>
          <a:p>
            <a:pPr algn="l">
              <a:lnSpc>
                <a:spcPts val="4200"/>
              </a:lnSpc>
              <a:spcBef>
                <a:spcPct val="0"/>
              </a:spcBef>
            </a:pPr>
            <a:endParaRPr/>
          </a:p>
        </p:txBody>
      </p:sp>
      <p:grpSp>
        <p:nvGrpSpPr>
          <p:cNvPr id="7" name="Group 7"/>
          <p:cNvGrpSpPr/>
          <p:nvPr/>
        </p:nvGrpSpPr>
        <p:grpSpPr>
          <a:xfrm>
            <a:off x="2719608" y="4279521"/>
            <a:ext cx="10068471" cy="2477700"/>
            <a:chOff x="0" y="0"/>
            <a:chExt cx="3035243" cy="746928"/>
          </a:xfrm>
        </p:grpSpPr>
        <p:sp>
          <p:nvSpPr>
            <p:cNvPr id="8" name="Freeform 8"/>
            <p:cNvSpPr/>
            <p:nvPr/>
          </p:nvSpPr>
          <p:spPr>
            <a:xfrm>
              <a:off x="0" y="0"/>
              <a:ext cx="3035243" cy="746928"/>
            </a:xfrm>
            <a:custGeom>
              <a:avLst/>
              <a:gdLst/>
              <a:ahLst/>
              <a:cxnLst/>
              <a:rect l="l" t="t" r="r" b="b"/>
              <a:pathLst>
                <a:path w="3035243" h="746928">
                  <a:moveTo>
                    <a:pt x="3035243" y="373464"/>
                  </a:moveTo>
                  <a:lnTo>
                    <a:pt x="2832043" y="746928"/>
                  </a:lnTo>
                  <a:lnTo>
                    <a:pt x="203200" y="746928"/>
                  </a:lnTo>
                  <a:lnTo>
                    <a:pt x="0" y="373464"/>
                  </a:lnTo>
                  <a:lnTo>
                    <a:pt x="203200" y="0"/>
                  </a:lnTo>
                  <a:lnTo>
                    <a:pt x="2832043" y="0"/>
                  </a:lnTo>
                  <a:lnTo>
                    <a:pt x="3035243" y="373464"/>
                  </a:lnTo>
                  <a:close/>
                </a:path>
              </a:pathLst>
            </a:custGeom>
            <a:solidFill>
              <a:srgbClr val="000000">
                <a:alpha val="0"/>
              </a:srgbClr>
            </a:solidFill>
            <a:ln w="47625" cap="sq">
              <a:gradFill>
                <a:gsLst>
                  <a:gs pos="0">
                    <a:srgbClr val="0063D8">
                      <a:alpha val="100000"/>
                    </a:srgbClr>
                  </a:gs>
                  <a:gs pos="100000">
                    <a:srgbClr val="03428B">
                      <a:alpha val="100000"/>
                    </a:srgbClr>
                  </a:gs>
                </a:gsLst>
                <a:lin ang="0"/>
              </a:gradFill>
              <a:prstDash val="solid"/>
              <a:miter/>
            </a:ln>
          </p:spPr>
        </p:sp>
        <p:sp>
          <p:nvSpPr>
            <p:cNvPr id="9" name="TextBox 9"/>
            <p:cNvSpPr txBox="1"/>
            <p:nvPr/>
          </p:nvSpPr>
          <p:spPr>
            <a:xfrm>
              <a:off x="114300" y="-57150"/>
              <a:ext cx="2806643" cy="804078"/>
            </a:xfrm>
            <a:prstGeom prst="rect">
              <a:avLst/>
            </a:prstGeom>
          </p:spPr>
          <p:txBody>
            <a:bodyPr lIns="50800" tIns="50800" rIns="50800" bIns="50800" rtlCol="0" anchor="ctr"/>
            <a:lstStyle/>
            <a:p>
              <a:pPr algn="ctr">
                <a:lnSpc>
                  <a:spcPts val="2799"/>
                </a:lnSpc>
              </a:pPr>
              <a:endParaRPr/>
            </a:p>
          </p:txBody>
        </p:sp>
      </p:grpSp>
      <p:grpSp>
        <p:nvGrpSpPr>
          <p:cNvPr id="10" name="Group 10"/>
          <p:cNvGrpSpPr/>
          <p:nvPr/>
        </p:nvGrpSpPr>
        <p:grpSpPr>
          <a:xfrm>
            <a:off x="9516260" y="7338246"/>
            <a:ext cx="8206985" cy="2468149"/>
            <a:chOff x="0" y="0"/>
            <a:chExt cx="2762050" cy="830652"/>
          </a:xfrm>
        </p:grpSpPr>
        <p:sp>
          <p:nvSpPr>
            <p:cNvPr id="11" name="Freeform 11"/>
            <p:cNvSpPr/>
            <p:nvPr/>
          </p:nvSpPr>
          <p:spPr>
            <a:xfrm>
              <a:off x="0" y="0"/>
              <a:ext cx="2762050" cy="830652"/>
            </a:xfrm>
            <a:custGeom>
              <a:avLst/>
              <a:gdLst/>
              <a:ahLst/>
              <a:cxnLst/>
              <a:rect l="l" t="t" r="r" b="b"/>
              <a:pathLst>
                <a:path w="2762050" h="830652">
                  <a:moveTo>
                    <a:pt x="2762050" y="415326"/>
                  </a:moveTo>
                  <a:lnTo>
                    <a:pt x="2558850" y="830652"/>
                  </a:lnTo>
                  <a:lnTo>
                    <a:pt x="203200" y="830652"/>
                  </a:lnTo>
                  <a:lnTo>
                    <a:pt x="0" y="415326"/>
                  </a:lnTo>
                  <a:lnTo>
                    <a:pt x="203200" y="0"/>
                  </a:lnTo>
                  <a:lnTo>
                    <a:pt x="2558850" y="0"/>
                  </a:lnTo>
                  <a:lnTo>
                    <a:pt x="2762050" y="415326"/>
                  </a:lnTo>
                  <a:close/>
                </a:path>
              </a:pathLst>
            </a:custGeom>
            <a:solidFill>
              <a:srgbClr val="000000">
                <a:alpha val="0"/>
              </a:srgbClr>
            </a:solidFill>
            <a:ln w="47625" cap="sq">
              <a:gradFill>
                <a:gsLst>
                  <a:gs pos="0">
                    <a:srgbClr val="0063D8">
                      <a:alpha val="92000"/>
                    </a:srgbClr>
                  </a:gs>
                  <a:gs pos="100000">
                    <a:srgbClr val="03428B">
                      <a:alpha val="92000"/>
                    </a:srgbClr>
                  </a:gs>
                </a:gsLst>
                <a:lin ang="0"/>
              </a:gradFill>
              <a:prstDash val="solid"/>
              <a:miter/>
            </a:ln>
          </p:spPr>
        </p:sp>
        <p:sp>
          <p:nvSpPr>
            <p:cNvPr id="12" name="TextBox 12"/>
            <p:cNvSpPr txBox="1"/>
            <p:nvPr/>
          </p:nvSpPr>
          <p:spPr>
            <a:xfrm>
              <a:off x="114300" y="-57150"/>
              <a:ext cx="2533450" cy="887802"/>
            </a:xfrm>
            <a:prstGeom prst="rect">
              <a:avLst/>
            </a:prstGeom>
          </p:spPr>
          <p:txBody>
            <a:bodyPr lIns="50800" tIns="50800" rIns="50800" bIns="50800" rtlCol="0" anchor="ctr"/>
            <a:lstStyle/>
            <a:p>
              <a:pPr algn="ctr">
                <a:lnSpc>
                  <a:spcPts val="2799"/>
                </a:lnSpc>
              </a:pPr>
              <a:endParaRPr/>
            </a:p>
          </p:txBody>
        </p:sp>
      </p:grpSp>
      <p:grpSp>
        <p:nvGrpSpPr>
          <p:cNvPr id="13" name="Group 13"/>
          <p:cNvGrpSpPr/>
          <p:nvPr/>
        </p:nvGrpSpPr>
        <p:grpSpPr>
          <a:xfrm>
            <a:off x="491072" y="7341373"/>
            <a:ext cx="8551517" cy="2468149"/>
            <a:chOff x="0" y="0"/>
            <a:chExt cx="2878001" cy="830652"/>
          </a:xfrm>
        </p:grpSpPr>
        <p:sp>
          <p:nvSpPr>
            <p:cNvPr id="14" name="Freeform 14"/>
            <p:cNvSpPr/>
            <p:nvPr/>
          </p:nvSpPr>
          <p:spPr>
            <a:xfrm>
              <a:off x="0" y="0"/>
              <a:ext cx="2878001" cy="830652"/>
            </a:xfrm>
            <a:custGeom>
              <a:avLst/>
              <a:gdLst/>
              <a:ahLst/>
              <a:cxnLst/>
              <a:rect l="l" t="t" r="r" b="b"/>
              <a:pathLst>
                <a:path w="2878001" h="830652">
                  <a:moveTo>
                    <a:pt x="2878001" y="415326"/>
                  </a:moveTo>
                  <a:lnTo>
                    <a:pt x="2674801" y="830652"/>
                  </a:lnTo>
                  <a:lnTo>
                    <a:pt x="203200" y="830652"/>
                  </a:lnTo>
                  <a:lnTo>
                    <a:pt x="0" y="415326"/>
                  </a:lnTo>
                  <a:lnTo>
                    <a:pt x="203200" y="0"/>
                  </a:lnTo>
                  <a:lnTo>
                    <a:pt x="2674801" y="0"/>
                  </a:lnTo>
                  <a:lnTo>
                    <a:pt x="2878001" y="415326"/>
                  </a:lnTo>
                  <a:close/>
                </a:path>
              </a:pathLst>
            </a:custGeom>
            <a:solidFill>
              <a:srgbClr val="000000">
                <a:alpha val="0"/>
              </a:srgbClr>
            </a:solidFill>
            <a:ln w="47625" cap="sq">
              <a:gradFill>
                <a:gsLst>
                  <a:gs pos="0">
                    <a:srgbClr val="0063D8">
                      <a:alpha val="100000"/>
                    </a:srgbClr>
                  </a:gs>
                  <a:gs pos="100000">
                    <a:srgbClr val="03428B">
                      <a:alpha val="100000"/>
                    </a:srgbClr>
                  </a:gs>
                </a:gsLst>
                <a:lin ang="0"/>
              </a:gradFill>
              <a:prstDash val="solid"/>
              <a:miter/>
            </a:ln>
          </p:spPr>
        </p:sp>
        <p:sp>
          <p:nvSpPr>
            <p:cNvPr id="15" name="TextBox 15"/>
            <p:cNvSpPr txBox="1"/>
            <p:nvPr/>
          </p:nvSpPr>
          <p:spPr>
            <a:xfrm>
              <a:off x="114300" y="-57150"/>
              <a:ext cx="2649401" cy="887802"/>
            </a:xfrm>
            <a:prstGeom prst="rect">
              <a:avLst/>
            </a:prstGeom>
          </p:spPr>
          <p:txBody>
            <a:bodyPr lIns="50800" tIns="50800" rIns="50800" bIns="50800" rtlCol="0" anchor="ctr"/>
            <a:lstStyle/>
            <a:p>
              <a:pPr algn="ctr">
                <a:lnSpc>
                  <a:spcPts val="2799"/>
                </a:lnSpc>
              </a:pPr>
              <a:endParaRPr/>
            </a:p>
          </p:txBody>
        </p:sp>
      </p:grpSp>
      <p:grpSp>
        <p:nvGrpSpPr>
          <p:cNvPr id="16" name="Group 16"/>
          <p:cNvGrpSpPr/>
          <p:nvPr/>
        </p:nvGrpSpPr>
        <p:grpSpPr>
          <a:xfrm>
            <a:off x="384978" y="4718164"/>
            <a:ext cx="813786" cy="699347"/>
            <a:chOff x="0" y="0"/>
            <a:chExt cx="812800" cy="698500"/>
          </a:xfrm>
        </p:grpSpPr>
        <p:sp>
          <p:nvSpPr>
            <p:cNvPr id="17" name="Freeform 1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0063D8">
                    <a:alpha val="80000"/>
                  </a:srgbClr>
                </a:gs>
                <a:gs pos="100000">
                  <a:srgbClr val="03428B">
                    <a:alpha val="80000"/>
                  </a:srgbClr>
                </a:gs>
              </a:gsLst>
              <a:lin ang="0"/>
            </a:gradFill>
          </p:spPr>
        </p:sp>
        <p:sp>
          <p:nvSpPr>
            <p:cNvPr id="18" name="TextBox 18"/>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grpSp>
        <p:nvGrpSpPr>
          <p:cNvPr id="19" name="Group 19"/>
          <p:cNvGrpSpPr/>
          <p:nvPr/>
        </p:nvGrpSpPr>
        <p:grpSpPr>
          <a:xfrm>
            <a:off x="1166815" y="5143500"/>
            <a:ext cx="637700" cy="548023"/>
            <a:chOff x="0" y="0"/>
            <a:chExt cx="812800" cy="698500"/>
          </a:xfrm>
        </p:grpSpPr>
        <p:sp>
          <p:nvSpPr>
            <p:cNvPr id="20" name="Freeform 2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id="21" name="TextBox 21"/>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sp>
        <p:nvSpPr>
          <p:cNvPr id="22" name="TextBox 22"/>
          <p:cNvSpPr txBox="1"/>
          <p:nvPr/>
        </p:nvSpPr>
        <p:spPr>
          <a:xfrm>
            <a:off x="2983846" y="4855043"/>
            <a:ext cx="9535178" cy="1711325"/>
          </a:xfrm>
          <a:prstGeom prst="rect">
            <a:avLst/>
          </a:prstGeom>
        </p:spPr>
        <p:txBody>
          <a:bodyPr lIns="0" tIns="0" rIns="0" bIns="0" rtlCol="0" anchor="t">
            <a:spAutoFit/>
          </a:bodyPr>
          <a:lstStyle/>
          <a:p>
            <a:pPr marL="431801" lvl="1" indent="-215900" algn="l">
              <a:lnSpc>
                <a:spcPts val="3400"/>
              </a:lnSpc>
              <a:buFont typeface="Arial"/>
              <a:buChar char="•"/>
            </a:pPr>
            <a:r>
              <a:rPr lang="en-US" sz="2000" dirty="0">
                <a:solidFill>
                  <a:srgbClr val="FFFFFF"/>
                </a:solidFill>
                <a:latin typeface="Poppins"/>
                <a:ea typeface="Poppins"/>
                <a:cs typeface="Poppins"/>
                <a:sym typeface="Poppins"/>
              </a:rPr>
              <a:t> Neural networks and fuzzy logic to analyze complex, uncertain data. </a:t>
            </a:r>
          </a:p>
          <a:p>
            <a:pPr marL="431801" lvl="1" indent="-215900" algn="l">
              <a:lnSpc>
                <a:spcPts val="3400"/>
              </a:lnSpc>
              <a:buFont typeface="Arial"/>
              <a:buChar char="•"/>
            </a:pPr>
            <a:r>
              <a:rPr lang="en-US" sz="2000" dirty="0">
                <a:solidFill>
                  <a:srgbClr val="FFFFFF"/>
                </a:solidFill>
                <a:latin typeface="Poppins"/>
                <a:ea typeface="Poppins"/>
                <a:cs typeface="Poppins"/>
                <a:sym typeface="Poppins"/>
              </a:rPr>
              <a:t>Neural networks learn from the data, improve their accuracy over time. </a:t>
            </a:r>
          </a:p>
          <a:p>
            <a:pPr marL="431801" lvl="1" indent="-215900" algn="l">
              <a:lnSpc>
                <a:spcPts val="3400"/>
              </a:lnSpc>
              <a:buFont typeface="Arial"/>
              <a:buChar char="•"/>
            </a:pPr>
            <a:r>
              <a:rPr lang="en-US" sz="2000" dirty="0">
                <a:solidFill>
                  <a:srgbClr val="FFFFFF"/>
                </a:solidFill>
                <a:latin typeface="Poppins"/>
                <a:ea typeface="Poppins"/>
                <a:cs typeface="Poppins"/>
                <a:sym typeface="Poppins"/>
              </a:rPr>
              <a:t>Fuzzy logic handles imprecision and uncertainty, providing reliable diagnostic results. </a:t>
            </a:r>
          </a:p>
        </p:txBody>
      </p:sp>
      <p:sp>
        <p:nvSpPr>
          <p:cNvPr id="23" name="TextBox 23"/>
          <p:cNvSpPr txBox="1"/>
          <p:nvPr/>
        </p:nvSpPr>
        <p:spPr>
          <a:xfrm>
            <a:off x="3548622" y="4372476"/>
            <a:ext cx="4848905" cy="358775"/>
          </a:xfrm>
          <a:prstGeom prst="rect">
            <a:avLst/>
          </a:prstGeom>
        </p:spPr>
        <p:txBody>
          <a:bodyPr lIns="0" tIns="0" rIns="0" bIns="0" rtlCol="0" anchor="t">
            <a:spAutoFit/>
          </a:bodyPr>
          <a:lstStyle/>
          <a:p>
            <a:pPr algn="l">
              <a:lnSpc>
                <a:spcPts val="2799"/>
              </a:lnSpc>
              <a:spcBef>
                <a:spcPct val="0"/>
              </a:spcBef>
            </a:pPr>
            <a:r>
              <a:rPr lang="en-US" sz="1999" b="1">
                <a:solidFill>
                  <a:srgbClr val="FFFFFF"/>
                </a:solidFill>
                <a:latin typeface="Poppins Bold"/>
                <a:ea typeface="Poppins Bold"/>
                <a:cs typeface="Poppins Bold"/>
                <a:sym typeface="Poppins Bold"/>
              </a:rPr>
              <a:t>Intelligent Neuro-Fuzzy System</a:t>
            </a:r>
          </a:p>
        </p:txBody>
      </p:sp>
      <p:sp>
        <p:nvSpPr>
          <p:cNvPr id="24" name="TextBox 24"/>
          <p:cNvSpPr txBox="1"/>
          <p:nvPr/>
        </p:nvSpPr>
        <p:spPr>
          <a:xfrm>
            <a:off x="791871" y="7959448"/>
            <a:ext cx="7949919" cy="1711325"/>
          </a:xfrm>
          <a:prstGeom prst="rect">
            <a:avLst/>
          </a:prstGeom>
        </p:spPr>
        <p:txBody>
          <a:bodyPr lIns="0" tIns="0" rIns="0" bIns="0" rtlCol="0" anchor="t">
            <a:spAutoFit/>
          </a:bodyPr>
          <a:lstStyle/>
          <a:p>
            <a:pPr marL="431801" lvl="1" indent="-215900" algn="l">
              <a:lnSpc>
                <a:spcPts val="3400"/>
              </a:lnSpc>
              <a:buFont typeface="Arial"/>
              <a:buChar char="•"/>
            </a:pPr>
            <a:r>
              <a:rPr lang="en-US" sz="2000">
                <a:solidFill>
                  <a:srgbClr val="FFFFFF"/>
                </a:solidFill>
                <a:latin typeface="Poppins"/>
                <a:ea typeface="Poppins"/>
                <a:cs typeface="Poppins"/>
                <a:sym typeface="Poppins"/>
              </a:rPr>
              <a:t>Find the best solutions in a search space.</a:t>
            </a:r>
          </a:p>
          <a:p>
            <a:pPr marL="431801" lvl="1" indent="-215900" algn="l">
              <a:lnSpc>
                <a:spcPts val="3400"/>
              </a:lnSpc>
              <a:buFont typeface="Arial"/>
              <a:buChar char="•"/>
            </a:pPr>
            <a:r>
              <a:rPr lang="en-US" sz="2000">
                <a:solidFill>
                  <a:srgbClr val="FFFFFF"/>
                </a:solidFill>
                <a:latin typeface="Poppins"/>
                <a:ea typeface="Poppins"/>
                <a:cs typeface="Poppins"/>
                <a:sym typeface="Poppins"/>
              </a:rPr>
              <a:t>Adjusts parameters of the neuro-fuzzy system.</a:t>
            </a:r>
          </a:p>
          <a:p>
            <a:pPr marL="431801" lvl="1" indent="-215900" algn="l">
              <a:lnSpc>
                <a:spcPts val="3400"/>
              </a:lnSpc>
              <a:buFont typeface="Arial"/>
              <a:buChar char="•"/>
            </a:pPr>
            <a:r>
              <a:rPr lang="en-US" sz="2000">
                <a:solidFill>
                  <a:srgbClr val="FFFFFF"/>
                </a:solidFill>
                <a:latin typeface="Poppins"/>
                <a:ea typeface="Poppins"/>
                <a:cs typeface="Poppins"/>
                <a:sym typeface="Poppins"/>
              </a:rPr>
              <a:t>IICA process involves - initialization, assimilation, revolution, imperialistic competition and convergence</a:t>
            </a:r>
          </a:p>
        </p:txBody>
      </p:sp>
      <p:sp>
        <p:nvSpPr>
          <p:cNvPr id="25" name="TextBox 25"/>
          <p:cNvSpPr txBox="1"/>
          <p:nvPr/>
        </p:nvSpPr>
        <p:spPr>
          <a:xfrm>
            <a:off x="1284633" y="7476848"/>
            <a:ext cx="6731381" cy="358775"/>
          </a:xfrm>
          <a:prstGeom prst="rect">
            <a:avLst/>
          </a:prstGeom>
        </p:spPr>
        <p:txBody>
          <a:bodyPr lIns="0" tIns="0" rIns="0" bIns="0" rtlCol="0" anchor="t">
            <a:spAutoFit/>
          </a:bodyPr>
          <a:lstStyle/>
          <a:p>
            <a:pPr algn="l">
              <a:lnSpc>
                <a:spcPts val="2799"/>
              </a:lnSpc>
              <a:spcBef>
                <a:spcPct val="0"/>
              </a:spcBef>
            </a:pPr>
            <a:r>
              <a:rPr lang="en-US" sz="1999" b="1">
                <a:solidFill>
                  <a:srgbClr val="FFFFFF"/>
                </a:solidFill>
                <a:latin typeface="Poppins Bold"/>
                <a:ea typeface="Poppins Bold"/>
                <a:cs typeface="Poppins Bold"/>
                <a:sym typeface="Poppins Bold"/>
              </a:rPr>
              <a:t>Improved Imperialist Competitive Algorithm (IICA)</a:t>
            </a:r>
          </a:p>
        </p:txBody>
      </p:sp>
      <p:sp>
        <p:nvSpPr>
          <p:cNvPr id="26" name="TextBox 26"/>
          <p:cNvSpPr txBox="1"/>
          <p:nvPr/>
        </p:nvSpPr>
        <p:spPr>
          <a:xfrm>
            <a:off x="9694327" y="7870108"/>
            <a:ext cx="7609871" cy="1711325"/>
          </a:xfrm>
          <a:prstGeom prst="rect">
            <a:avLst/>
          </a:prstGeom>
        </p:spPr>
        <p:txBody>
          <a:bodyPr lIns="0" tIns="0" rIns="0" bIns="0" rtlCol="0" anchor="t">
            <a:spAutoFit/>
          </a:bodyPr>
          <a:lstStyle/>
          <a:p>
            <a:pPr marL="431801" lvl="1" indent="-215900" algn="l">
              <a:lnSpc>
                <a:spcPts val="3400"/>
              </a:lnSpc>
              <a:buFont typeface="Arial"/>
              <a:buChar char="•"/>
            </a:pPr>
            <a:r>
              <a:rPr lang="en-US" sz="2000">
                <a:solidFill>
                  <a:srgbClr val="FFFFFF"/>
                </a:solidFill>
                <a:latin typeface="Poppins"/>
                <a:ea typeface="Poppins"/>
                <a:cs typeface="Poppins"/>
                <a:sym typeface="Poppins"/>
              </a:rPr>
              <a:t>The algorithm iterates through IICA processes until convergence is achieved, optimal set of features.</a:t>
            </a:r>
          </a:p>
          <a:p>
            <a:pPr marL="431801" lvl="1" indent="-215900" algn="l">
              <a:lnSpc>
                <a:spcPts val="3400"/>
              </a:lnSpc>
              <a:buFont typeface="Arial"/>
              <a:buChar char="•"/>
            </a:pPr>
            <a:r>
              <a:rPr lang="en-US" sz="2000">
                <a:solidFill>
                  <a:srgbClr val="FFFFFF"/>
                </a:solidFill>
                <a:latin typeface="Poppins"/>
                <a:ea typeface="Poppins"/>
                <a:cs typeface="Poppins"/>
                <a:sym typeface="Poppins"/>
              </a:rPr>
              <a:t>The system evaluates these features for potential health issue through its input, hidden and output layers.</a:t>
            </a:r>
          </a:p>
        </p:txBody>
      </p:sp>
      <p:sp>
        <p:nvSpPr>
          <p:cNvPr id="27" name="TextBox 27"/>
          <p:cNvSpPr txBox="1"/>
          <p:nvPr/>
        </p:nvSpPr>
        <p:spPr>
          <a:xfrm>
            <a:off x="10301945" y="7474771"/>
            <a:ext cx="5666047" cy="358775"/>
          </a:xfrm>
          <a:prstGeom prst="rect">
            <a:avLst/>
          </a:prstGeom>
        </p:spPr>
        <p:txBody>
          <a:bodyPr lIns="0" tIns="0" rIns="0" bIns="0" rtlCol="0" anchor="t">
            <a:spAutoFit/>
          </a:bodyPr>
          <a:lstStyle/>
          <a:p>
            <a:pPr algn="l">
              <a:lnSpc>
                <a:spcPts val="2799"/>
              </a:lnSpc>
              <a:spcBef>
                <a:spcPct val="0"/>
              </a:spcBef>
            </a:pPr>
            <a:r>
              <a:rPr lang="en-US" sz="1999" b="1">
                <a:solidFill>
                  <a:srgbClr val="FFFFFF"/>
                </a:solidFill>
                <a:latin typeface="Poppins Bold"/>
                <a:ea typeface="Poppins Bold"/>
                <a:cs typeface="Poppins Bold"/>
                <a:sym typeface="Poppins Bold"/>
              </a:rPr>
              <a:t>Feature selction and Data processing</a:t>
            </a:r>
          </a:p>
        </p:txBody>
      </p:sp>
      <p:sp>
        <p:nvSpPr>
          <p:cNvPr id="28" name="TextBox 28"/>
          <p:cNvSpPr txBox="1"/>
          <p:nvPr/>
        </p:nvSpPr>
        <p:spPr>
          <a:xfrm>
            <a:off x="1480772" y="3266647"/>
            <a:ext cx="10052965" cy="358775"/>
          </a:xfrm>
          <a:prstGeom prst="rect">
            <a:avLst/>
          </a:prstGeom>
        </p:spPr>
        <p:txBody>
          <a:bodyPr lIns="0" tIns="0" rIns="0" bIns="0" rtlCol="0" anchor="t">
            <a:spAutoFit/>
          </a:bodyPr>
          <a:lstStyle/>
          <a:p>
            <a:pPr algn="r">
              <a:lnSpc>
                <a:spcPts val="2799"/>
              </a:lnSpc>
              <a:spcBef>
                <a:spcPct val="0"/>
              </a:spcBef>
            </a:pPr>
            <a:r>
              <a:rPr lang="en-US" sz="1999" dirty="0">
                <a:solidFill>
                  <a:srgbClr val="FFFFFF"/>
                </a:solidFill>
                <a:latin typeface="Poppins"/>
                <a:ea typeface="Poppins"/>
                <a:cs typeface="Poppins"/>
                <a:sym typeface="Poppins"/>
                <a:hlinkClick r:id="rId4" tooltip="https://ieeexplore.ieee.org/xpl/conhome/10939043/proceeding"/>
              </a:rPr>
              <a:t>2025 International Conference on Electronics and Renewable Systems (ICEARS)</a:t>
            </a:r>
          </a:p>
        </p:txBody>
      </p:sp>
      <p:sp>
        <p:nvSpPr>
          <p:cNvPr id="29" name="Freeform 29"/>
          <p:cNvSpPr/>
          <p:nvPr/>
        </p:nvSpPr>
        <p:spPr>
          <a:xfrm>
            <a:off x="13314061" y="2054091"/>
            <a:ext cx="4409184" cy="4703130"/>
          </a:xfrm>
          <a:custGeom>
            <a:avLst/>
            <a:gdLst/>
            <a:ahLst/>
            <a:cxnLst/>
            <a:rect l="l" t="t" r="r" b="b"/>
            <a:pathLst>
              <a:path w="4409184" h="4703130">
                <a:moveTo>
                  <a:pt x="0" y="0"/>
                </a:moveTo>
                <a:lnTo>
                  <a:pt x="4409184" y="0"/>
                </a:lnTo>
                <a:lnTo>
                  <a:pt x="4409184" y="4703130"/>
                </a:lnTo>
                <a:lnTo>
                  <a:pt x="0" y="4703130"/>
                </a:lnTo>
                <a:lnTo>
                  <a:pt x="0" y="0"/>
                </a:lnTo>
                <a:close/>
              </a:path>
            </a:pathLst>
          </a:custGeom>
          <a:blipFill>
            <a:blip r:embed="rId5"/>
            <a:stretch>
              <a:fillRect/>
            </a:stretch>
          </a:blipFill>
          <a:ln w="19050" cap="rnd">
            <a:solidFill>
              <a:srgbClr val="123753"/>
            </a:solidFill>
            <a:prstDash val="solid"/>
            <a:round/>
          </a:ln>
        </p:spPr>
      </p:sp>
      <p:grpSp>
        <p:nvGrpSpPr>
          <p:cNvPr id="30" name="Group 30"/>
          <p:cNvGrpSpPr/>
          <p:nvPr/>
        </p:nvGrpSpPr>
        <p:grpSpPr>
          <a:xfrm>
            <a:off x="-4569233" y="7369673"/>
            <a:ext cx="8165851" cy="7017528"/>
            <a:chOff x="0" y="0"/>
            <a:chExt cx="812800" cy="698500"/>
          </a:xfrm>
        </p:grpSpPr>
        <p:sp>
          <p:nvSpPr>
            <p:cNvPr id="31" name="Freeform 3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28000"/>
                    </a:srgbClr>
                  </a:gs>
                  <a:gs pos="100000">
                    <a:srgbClr val="03428B">
                      <a:alpha val="28000"/>
                    </a:srgbClr>
                  </a:gs>
                </a:gsLst>
                <a:lin ang="0"/>
              </a:gradFill>
              <a:prstDash val="solid"/>
              <a:miter/>
            </a:ln>
          </p:spPr>
        </p:sp>
        <p:sp>
          <p:nvSpPr>
            <p:cNvPr id="32" name="TextBox 32"/>
            <p:cNvSpPr txBox="1"/>
            <p:nvPr/>
          </p:nvSpPr>
          <p:spPr>
            <a:xfrm>
              <a:off x="114300" y="-66675"/>
              <a:ext cx="584200" cy="765175"/>
            </a:xfrm>
            <a:prstGeom prst="rect">
              <a:avLst/>
            </a:prstGeom>
          </p:spPr>
          <p:txBody>
            <a:bodyPr lIns="50800" tIns="50800" rIns="50800" bIns="50800" rtlCol="0" anchor="ctr"/>
            <a:lstStyle/>
            <a:p>
              <a:pPr algn="ctr">
                <a:lnSpc>
                  <a:spcPts val="2800"/>
                </a:lnSpc>
              </a:pPr>
              <a:endParaRPr/>
            </a:p>
          </p:txBody>
        </p:sp>
      </p:gr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579795" y="5795363"/>
            <a:ext cx="550755" cy="550755"/>
            <a:chOff x="0" y="0"/>
            <a:chExt cx="812800" cy="812800"/>
          </a:xfrm>
        </p:grpSpPr>
        <p:sp>
          <p:nvSpPr>
            <p:cNvPr id="4" name="Freeform 4"/>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gradFill rotWithShape="1">
              <a:gsLst>
                <a:gs pos="0">
                  <a:srgbClr val="0063D8">
                    <a:alpha val="100000"/>
                  </a:srgbClr>
                </a:gs>
                <a:gs pos="100000">
                  <a:srgbClr val="03428B">
                    <a:alpha val="100000"/>
                  </a:srgbClr>
                </a:gs>
              </a:gsLst>
              <a:lin ang="0"/>
            </a:gradFill>
            <a:ln cap="sq">
              <a:noFill/>
              <a:prstDash val="solid"/>
              <a:miter/>
            </a:ln>
          </p:spPr>
        </p:sp>
        <p:sp>
          <p:nvSpPr>
            <p:cNvPr id="5" name="TextBox 5"/>
            <p:cNvSpPr txBox="1"/>
            <p:nvPr/>
          </p:nvSpPr>
          <p:spPr>
            <a:xfrm>
              <a:off x="63500" y="-165100"/>
              <a:ext cx="685800" cy="914400"/>
            </a:xfrm>
            <a:prstGeom prst="rect">
              <a:avLst/>
            </a:prstGeom>
          </p:spPr>
          <p:txBody>
            <a:bodyPr lIns="254000" tIns="254000" rIns="254000" bIns="254000" rtlCol="0" anchor="ctr"/>
            <a:lstStyle/>
            <a:p>
              <a:pPr algn="ctr">
                <a:lnSpc>
                  <a:spcPts val="11340"/>
                </a:lnSpc>
              </a:pPr>
              <a:endParaRPr/>
            </a:p>
          </p:txBody>
        </p:sp>
      </p:grpSp>
      <p:grpSp>
        <p:nvGrpSpPr>
          <p:cNvPr id="6" name="Group 6"/>
          <p:cNvGrpSpPr/>
          <p:nvPr/>
        </p:nvGrpSpPr>
        <p:grpSpPr>
          <a:xfrm>
            <a:off x="505809" y="3251546"/>
            <a:ext cx="550755" cy="550755"/>
            <a:chOff x="0" y="0"/>
            <a:chExt cx="812800" cy="812800"/>
          </a:xfrm>
        </p:grpSpPr>
        <p:sp>
          <p:nvSpPr>
            <p:cNvPr id="7" name="Freeform 7"/>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gradFill rotWithShape="1">
              <a:gsLst>
                <a:gs pos="0">
                  <a:srgbClr val="0063D8">
                    <a:alpha val="100000"/>
                  </a:srgbClr>
                </a:gs>
                <a:gs pos="100000">
                  <a:srgbClr val="03428B">
                    <a:alpha val="100000"/>
                  </a:srgbClr>
                </a:gs>
              </a:gsLst>
              <a:lin ang="0"/>
            </a:gradFill>
            <a:ln cap="sq">
              <a:noFill/>
              <a:prstDash val="solid"/>
              <a:miter/>
            </a:ln>
          </p:spPr>
        </p:sp>
        <p:sp>
          <p:nvSpPr>
            <p:cNvPr id="8" name="TextBox 8"/>
            <p:cNvSpPr txBox="1"/>
            <p:nvPr/>
          </p:nvSpPr>
          <p:spPr>
            <a:xfrm>
              <a:off x="63500" y="-165100"/>
              <a:ext cx="685800" cy="914400"/>
            </a:xfrm>
            <a:prstGeom prst="rect">
              <a:avLst/>
            </a:prstGeom>
          </p:spPr>
          <p:txBody>
            <a:bodyPr lIns="254000" tIns="254000" rIns="254000" bIns="254000" rtlCol="0" anchor="ctr"/>
            <a:lstStyle/>
            <a:p>
              <a:pPr algn="ctr">
                <a:lnSpc>
                  <a:spcPts val="11340"/>
                </a:lnSpc>
              </a:pPr>
              <a:endParaRPr/>
            </a:p>
          </p:txBody>
        </p:sp>
      </p:grpSp>
      <p:grpSp>
        <p:nvGrpSpPr>
          <p:cNvPr id="9" name="Group 9"/>
          <p:cNvGrpSpPr/>
          <p:nvPr/>
        </p:nvGrpSpPr>
        <p:grpSpPr>
          <a:xfrm>
            <a:off x="579795" y="7632999"/>
            <a:ext cx="550755" cy="550755"/>
            <a:chOff x="0" y="0"/>
            <a:chExt cx="812800" cy="812800"/>
          </a:xfrm>
        </p:grpSpPr>
        <p:sp>
          <p:nvSpPr>
            <p:cNvPr id="10" name="Freeform 10"/>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gradFill rotWithShape="1">
              <a:gsLst>
                <a:gs pos="0">
                  <a:srgbClr val="0063D8">
                    <a:alpha val="100000"/>
                  </a:srgbClr>
                </a:gs>
                <a:gs pos="100000">
                  <a:srgbClr val="03428B">
                    <a:alpha val="100000"/>
                  </a:srgbClr>
                </a:gs>
              </a:gsLst>
              <a:lin ang="0"/>
            </a:gradFill>
            <a:ln cap="sq">
              <a:noFill/>
              <a:prstDash val="solid"/>
              <a:miter/>
            </a:ln>
          </p:spPr>
        </p:sp>
        <p:sp>
          <p:nvSpPr>
            <p:cNvPr id="11" name="TextBox 11"/>
            <p:cNvSpPr txBox="1"/>
            <p:nvPr/>
          </p:nvSpPr>
          <p:spPr>
            <a:xfrm>
              <a:off x="63500" y="-165100"/>
              <a:ext cx="685800" cy="914400"/>
            </a:xfrm>
            <a:prstGeom prst="rect">
              <a:avLst/>
            </a:prstGeom>
          </p:spPr>
          <p:txBody>
            <a:bodyPr lIns="254000" tIns="254000" rIns="254000" bIns="254000" rtlCol="0" anchor="ctr"/>
            <a:lstStyle/>
            <a:p>
              <a:pPr algn="ctr">
                <a:lnSpc>
                  <a:spcPts val="11340"/>
                </a:lnSpc>
              </a:pPr>
              <a:endParaRPr/>
            </a:p>
          </p:txBody>
        </p:sp>
      </p:grpSp>
      <p:grpSp>
        <p:nvGrpSpPr>
          <p:cNvPr id="12" name="Group 12"/>
          <p:cNvGrpSpPr/>
          <p:nvPr/>
        </p:nvGrpSpPr>
        <p:grpSpPr>
          <a:xfrm>
            <a:off x="3846472" y="-2963377"/>
            <a:ext cx="5570573" cy="4787211"/>
            <a:chOff x="0" y="0"/>
            <a:chExt cx="812800" cy="698500"/>
          </a:xfrm>
        </p:grpSpPr>
        <p:sp>
          <p:nvSpPr>
            <p:cNvPr id="13" name="Freeform 1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id="14" name="TextBox 14"/>
            <p:cNvSpPr txBox="1"/>
            <p:nvPr/>
          </p:nvSpPr>
          <p:spPr>
            <a:xfrm>
              <a:off x="114300" y="-66675"/>
              <a:ext cx="584200" cy="765175"/>
            </a:xfrm>
            <a:prstGeom prst="rect">
              <a:avLst/>
            </a:prstGeom>
          </p:spPr>
          <p:txBody>
            <a:bodyPr lIns="50800" tIns="50800" rIns="50800" bIns="50800" rtlCol="0" anchor="ctr"/>
            <a:lstStyle/>
            <a:p>
              <a:pPr algn="ctr">
                <a:lnSpc>
                  <a:spcPts val="2800"/>
                </a:lnSpc>
              </a:pPr>
              <a:endParaRPr/>
            </a:p>
          </p:txBody>
        </p:sp>
      </p:grpSp>
      <p:grpSp>
        <p:nvGrpSpPr>
          <p:cNvPr id="15" name="Group 15"/>
          <p:cNvGrpSpPr/>
          <p:nvPr/>
        </p:nvGrpSpPr>
        <p:grpSpPr>
          <a:xfrm>
            <a:off x="6166581" y="4356141"/>
            <a:ext cx="1316557" cy="1131417"/>
            <a:chOff x="0" y="0"/>
            <a:chExt cx="812800" cy="698500"/>
          </a:xfrm>
        </p:grpSpPr>
        <p:sp>
          <p:nvSpPr>
            <p:cNvPr id="16" name="Freeform 1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0063D8">
                    <a:alpha val="71000"/>
                  </a:srgbClr>
                </a:gs>
                <a:gs pos="100000">
                  <a:srgbClr val="03428B">
                    <a:alpha val="71000"/>
                  </a:srgbClr>
                </a:gs>
              </a:gsLst>
              <a:lin ang="0"/>
            </a:gradFill>
          </p:spPr>
        </p:sp>
        <p:sp>
          <p:nvSpPr>
            <p:cNvPr id="17" name="TextBox 17"/>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sp>
        <p:nvSpPr>
          <p:cNvPr id="18" name="TextBox 18"/>
          <p:cNvSpPr txBox="1"/>
          <p:nvPr/>
        </p:nvSpPr>
        <p:spPr>
          <a:xfrm>
            <a:off x="1351849" y="3356019"/>
            <a:ext cx="8434996" cy="1758730"/>
          </a:xfrm>
          <a:prstGeom prst="rect">
            <a:avLst/>
          </a:prstGeom>
        </p:spPr>
        <p:txBody>
          <a:bodyPr lIns="0" tIns="0" rIns="0" bIns="0" rtlCol="0" anchor="t">
            <a:spAutoFit/>
          </a:bodyPr>
          <a:lstStyle/>
          <a:p>
            <a:pPr algn="l">
              <a:lnSpc>
                <a:spcPts val="2847"/>
              </a:lnSpc>
            </a:pPr>
            <a:r>
              <a:rPr lang="en-US" sz="2413" b="1">
                <a:solidFill>
                  <a:srgbClr val="FFFFFF"/>
                </a:solidFill>
                <a:latin typeface="Montserrat Bold"/>
                <a:ea typeface="Montserrat Bold"/>
                <a:cs typeface="Montserrat Bold"/>
                <a:sym typeface="Montserrat Bold"/>
              </a:rPr>
              <a:t>Incorporate Deep Learning-Based Fuzzy Inference Models</a:t>
            </a:r>
          </a:p>
          <a:p>
            <a:pPr algn="l">
              <a:lnSpc>
                <a:spcPts val="2847"/>
              </a:lnSpc>
            </a:pPr>
            <a:r>
              <a:rPr lang="en-US" sz="2413">
                <a:solidFill>
                  <a:srgbClr val="FFFFFF"/>
                </a:solidFill>
                <a:latin typeface="Montserrat"/>
                <a:ea typeface="Montserrat"/>
                <a:cs typeface="Montserrat"/>
                <a:sym typeface="Montserrat"/>
              </a:rPr>
              <a:t>introducing multiple layers and capture complex dependencies and interactions that basic fuzzy system might miss</a:t>
            </a:r>
          </a:p>
        </p:txBody>
      </p:sp>
      <p:grpSp>
        <p:nvGrpSpPr>
          <p:cNvPr id="19" name="Group 19"/>
          <p:cNvGrpSpPr/>
          <p:nvPr/>
        </p:nvGrpSpPr>
        <p:grpSpPr>
          <a:xfrm>
            <a:off x="14078444" y="8331122"/>
            <a:ext cx="5570573" cy="4787211"/>
            <a:chOff x="0" y="0"/>
            <a:chExt cx="812800" cy="698500"/>
          </a:xfrm>
        </p:grpSpPr>
        <p:sp>
          <p:nvSpPr>
            <p:cNvPr id="20" name="Freeform 2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id="21" name="TextBox 21"/>
            <p:cNvSpPr txBox="1"/>
            <p:nvPr/>
          </p:nvSpPr>
          <p:spPr>
            <a:xfrm>
              <a:off x="114300" y="-66675"/>
              <a:ext cx="584200" cy="765175"/>
            </a:xfrm>
            <a:prstGeom prst="rect">
              <a:avLst/>
            </a:prstGeom>
          </p:spPr>
          <p:txBody>
            <a:bodyPr lIns="50800" tIns="50800" rIns="50800" bIns="50800" rtlCol="0" anchor="ctr"/>
            <a:lstStyle/>
            <a:p>
              <a:pPr algn="ctr">
                <a:lnSpc>
                  <a:spcPts val="2800"/>
                </a:lnSpc>
              </a:pPr>
              <a:endParaRPr/>
            </a:p>
          </p:txBody>
        </p:sp>
      </p:grpSp>
      <p:grpSp>
        <p:nvGrpSpPr>
          <p:cNvPr id="22" name="Group 22"/>
          <p:cNvGrpSpPr/>
          <p:nvPr/>
        </p:nvGrpSpPr>
        <p:grpSpPr>
          <a:xfrm>
            <a:off x="7387888" y="5044257"/>
            <a:ext cx="1031682" cy="886602"/>
            <a:chOff x="0" y="0"/>
            <a:chExt cx="812800" cy="698500"/>
          </a:xfrm>
        </p:grpSpPr>
        <p:sp>
          <p:nvSpPr>
            <p:cNvPr id="23" name="Freeform 2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id="24" name="TextBox 24"/>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grpSp>
        <p:nvGrpSpPr>
          <p:cNvPr id="25" name="Group 25"/>
          <p:cNvGrpSpPr/>
          <p:nvPr/>
        </p:nvGrpSpPr>
        <p:grpSpPr>
          <a:xfrm>
            <a:off x="12655971" y="8846433"/>
            <a:ext cx="958527" cy="823735"/>
            <a:chOff x="0" y="0"/>
            <a:chExt cx="812800" cy="698500"/>
          </a:xfrm>
        </p:grpSpPr>
        <p:sp>
          <p:nvSpPr>
            <p:cNvPr id="26" name="Freeform 2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0063D8">
                    <a:alpha val="100000"/>
                  </a:srgbClr>
                </a:gs>
                <a:gs pos="100000">
                  <a:srgbClr val="03428B">
                    <a:alpha val="100000"/>
                  </a:srgbClr>
                </a:gs>
              </a:gsLst>
              <a:lin ang="0"/>
            </a:gradFill>
          </p:spPr>
        </p:sp>
        <p:sp>
          <p:nvSpPr>
            <p:cNvPr id="27" name="TextBox 27"/>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grpSp>
        <p:nvGrpSpPr>
          <p:cNvPr id="28" name="Group 28"/>
          <p:cNvGrpSpPr/>
          <p:nvPr/>
        </p:nvGrpSpPr>
        <p:grpSpPr>
          <a:xfrm>
            <a:off x="11686654" y="8523685"/>
            <a:ext cx="751122" cy="645496"/>
            <a:chOff x="0" y="0"/>
            <a:chExt cx="812800" cy="698500"/>
          </a:xfrm>
        </p:grpSpPr>
        <p:sp>
          <p:nvSpPr>
            <p:cNvPr id="29" name="Freeform 2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id="30" name="TextBox 30"/>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grpSp>
        <p:nvGrpSpPr>
          <p:cNvPr id="31" name="Group 31"/>
          <p:cNvGrpSpPr/>
          <p:nvPr/>
        </p:nvGrpSpPr>
        <p:grpSpPr>
          <a:xfrm>
            <a:off x="10255648" y="1158535"/>
            <a:ext cx="7095259" cy="6144174"/>
            <a:chOff x="0" y="0"/>
            <a:chExt cx="4282440" cy="3708400"/>
          </a:xfrm>
        </p:grpSpPr>
        <p:sp>
          <p:nvSpPr>
            <p:cNvPr id="32" name="Freeform 32"/>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t="-10607" b="-10607"/>
              </a:stretch>
            </a:blipFill>
          </p:spPr>
        </p:sp>
      </p:grpSp>
      <p:sp>
        <p:nvSpPr>
          <p:cNvPr id="33" name="TextBox 33"/>
          <p:cNvSpPr txBox="1"/>
          <p:nvPr/>
        </p:nvSpPr>
        <p:spPr>
          <a:xfrm>
            <a:off x="753322" y="1177585"/>
            <a:ext cx="8462330" cy="1075563"/>
          </a:xfrm>
          <a:prstGeom prst="rect">
            <a:avLst/>
          </a:prstGeom>
        </p:spPr>
        <p:txBody>
          <a:bodyPr lIns="0" tIns="0" rIns="0" bIns="0" rtlCol="0" anchor="t">
            <a:spAutoFit/>
          </a:bodyPr>
          <a:lstStyle/>
          <a:p>
            <a:pPr algn="l">
              <a:lnSpc>
                <a:spcPts val="8496"/>
              </a:lnSpc>
            </a:pPr>
            <a:r>
              <a:rPr lang="en-US" sz="7200" b="1">
                <a:solidFill>
                  <a:srgbClr val="FFFFFF"/>
                </a:solidFill>
                <a:latin typeface="Pattanakarn SemiExpanded Medium"/>
                <a:ea typeface="Pattanakarn SemiExpanded Medium"/>
                <a:cs typeface="Pattanakarn SemiExpanded Medium"/>
                <a:sym typeface="Pattanakarn SemiExpanded Medium"/>
              </a:rPr>
              <a:t>Future Scope</a:t>
            </a:r>
          </a:p>
        </p:txBody>
      </p:sp>
      <p:sp>
        <p:nvSpPr>
          <p:cNvPr id="34" name="TextBox 34"/>
          <p:cNvSpPr txBox="1"/>
          <p:nvPr/>
        </p:nvSpPr>
        <p:spPr>
          <a:xfrm>
            <a:off x="1351849" y="5940384"/>
            <a:ext cx="8434996" cy="1053880"/>
          </a:xfrm>
          <a:prstGeom prst="rect">
            <a:avLst/>
          </a:prstGeom>
        </p:spPr>
        <p:txBody>
          <a:bodyPr lIns="0" tIns="0" rIns="0" bIns="0" rtlCol="0" anchor="t">
            <a:spAutoFit/>
          </a:bodyPr>
          <a:lstStyle/>
          <a:p>
            <a:pPr algn="l">
              <a:lnSpc>
                <a:spcPts val="2847"/>
              </a:lnSpc>
            </a:pPr>
            <a:r>
              <a:rPr lang="en-US" sz="2413" b="1">
                <a:solidFill>
                  <a:srgbClr val="FFFFFF"/>
                </a:solidFill>
                <a:latin typeface="Montserrat Bold"/>
                <a:ea typeface="Montserrat Bold"/>
                <a:cs typeface="Montserrat Bold"/>
                <a:sym typeface="Montserrat Bold"/>
              </a:rPr>
              <a:t>Adaptive Neuro-Fuzzy Inference System (ANFIS+)</a:t>
            </a:r>
          </a:p>
          <a:p>
            <a:pPr algn="l">
              <a:lnSpc>
                <a:spcPts val="2847"/>
              </a:lnSpc>
            </a:pPr>
            <a:r>
              <a:rPr lang="en-US" sz="2413" b="1">
                <a:solidFill>
                  <a:srgbClr val="FFFFFF"/>
                </a:solidFill>
                <a:latin typeface="Montserrat Bold"/>
                <a:ea typeface="Montserrat Bold"/>
                <a:cs typeface="Montserrat Bold"/>
                <a:sym typeface="Montserrat Bold"/>
              </a:rPr>
              <a:t>G</a:t>
            </a:r>
            <a:r>
              <a:rPr lang="en-US" sz="2413">
                <a:solidFill>
                  <a:srgbClr val="FFFFFF"/>
                </a:solidFill>
                <a:latin typeface="Montserrat"/>
                <a:ea typeface="Montserrat"/>
                <a:cs typeface="Montserrat"/>
                <a:sym typeface="Montserrat"/>
              </a:rPr>
              <a:t>enerates and updates fuzzy rules as new patient data comes in unlike adapting to specific trends</a:t>
            </a:r>
          </a:p>
        </p:txBody>
      </p:sp>
      <p:sp>
        <p:nvSpPr>
          <p:cNvPr id="35" name="TextBox 35"/>
          <p:cNvSpPr txBox="1"/>
          <p:nvPr/>
        </p:nvSpPr>
        <p:spPr>
          <a:xfrm>
            <a:off x="1351849" y="7792553"/>
            <a:ext cx="8434996" cy="1053880"/>
          </a:xfrm>
          <a:prstGeom prst="rect">
            <a:avLst/>
          </a:prstGeom>
        </p:spPr>
        <p:txBody>
          <a:bodyPr lIns="0" tIns="0" rIns="0" bIns="0" rtlCol="0" anchor="t">
            <a:spAutoFit/>
          </a:bodyPr>
          <a:lstStyle/>
          <a:p>
            <a:pPr algn="l">
              <a:lnSpc>
                <a:spcPts val="2847"/>
              </a:lnSpc>
            </a:pPr>
            <a:r>
              <a:rPr lang="en-US" sz="2413" b="1">
                <a:solidFill>
                  <a:srgbClr val="FFFFFF"/>
                </a:solidFill>
                <a:latin typeface="Montserrat Bold"/>
                <a:ea typeface="Montserrat Bold"/>
                <a:cs typeface="Montserrat Bold"/>
                <a:sym typeface="Montserrat Bold"/>
              </a:rPr>
              <a:t>Multi-Objective Optimization</a:t>
            </a:r>
          </a:p>
          <a:p>
            <a:pPr algn="l">
              <a:lnSpc>
                <a:spcPts val="2847"/>
              </a:lnSpc>
            </a:pPr>
            <a:r>
              <a:rPr lang="en-US" sz="2413">
                <a:solidFill>
                  <a:srgbClr val="FFFFFF"/>
                </a:solidFill>
                <a:latin typeface="Montserrat"/>
                <a:ea typeface="Montserrat"/>
                <a:cs typeface="Montserrat"/>
                <a:sym typeface="Montserrat"/>
              </a:rPr>
              <a:t>solutions that are not just accurate, but also practical and explainable.</a:t>
            </a: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563610" y="2802197"/>
            <a:ext cx="930180" cy="799373"/>
            <a:chOff x="0" y="0"/>
            <a:chExt cx="812800" cy="698500"/>
          </a:xfrm>
        </p:grpSpPr>
        <p:sp>
          <p:nvSpPr>
            <p:cNvPr id="4" name="Freeform 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0063D8">
                    <a:alpha val="100000"/>
                  </a:srgbClr>
                </a:gs>
                <a:gs pos="100000">
                  <a:srgbClr val="03428B">
                    <a:alpha val="100000"/>
                  </a:srgbClr>
                </a:gs>
              </a:gsLst>
              <a:lin ang="0"/>
            </a:gradFill>
          </p:spPr>
        </p:sp>
        <p:sp>
          <p:nvSpPr>
            <p:cNvPr id="5" name="TextBox 5"/>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a:off x="8243171" y="5460339"/>
            <a:ext cx="728909" cy="626406"/>
            <a:chOff x="0" y="0"/>
            <a:chExt cx="812800" cy="698500"/>
          </a:xfrm>
        </p:grpSpPr>
        <p:sp>
          <p:nvSpPr>
            <p:cNvPr id="7" name="Freeform 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id="8" name="TextBox 8"/>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grpSp>
        <p:nvGrpSpPr>
          <p:cNvPr id="9" name="Group 9"/>
          <p:cNvGrpSpPr/>
          <p:nvPr/>
        </p:nvGrpSpPr>
        <p:grpSpPr>
          <a:xfrm>
            <a:off x="15012700" y="2036616"/>
            <a:ext cx="930180" cy="799373"/>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0063D8">
                    <a:alpha val="100000"/>
                  </a:srgbClr>
                </a:gs>
                <a:gs pos="100000">
                  <a:srgbClr val="03428B">
                    <a:alpha val="100000"/>
                  </a:srgbClr>
                </a:gs>
              </a:gsLst>
              <a:lin ang="0"/>
            </a:gradFill>
          </p:spPr>
        </p:sp>
        <p:sp>
          <p:nvSpPr>
            <p:cNvPr id="11" name="TextBox 11"/>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grpSp>
        <p:nvGrpSpPr>
          <p:cNvPr id="12" name="Group 12"/>
          <p:cNvGrpSpPr/>
          <p:nvPr/>
        </p:nvGrpSpPr>
        <p:grpSpPr>
          <a:xfrm>
            <a:off x="2072414" y="7125883"/>
            <a:ext cx="9264859" cy="7017528"/>
            <a:chOff x="0" y="0"/>
            <a:chExt cx="922191" cy="698500"/>
          </a:xfrm>
        </p:grpSpPr>
        <p:sp>
          <p:nvSpPr>
            <p:cNvPr id="13" name="Freeform 13"/>
            <p:cNvSpPr/>
            <p:nvPr/>
          </p:nvSpPr>
          <p:spPr>
            <a:xfrm>
              <a:off x="0" y="0"/>
              <a:ext cx="922191" cy="698500"/>
            </a:xfrm>
            <a:custGeom>
              <a:avLst/>
              <a:gdLst/>
              <a:ahLst/>
              <a:cxnLst/>
              <a:rect l="l" t="t" r="r" b="b"/>
              <a:pathLst>
                <a:path w="922191" h="698500">
                  <a:moveTo>
                    <a:pt x="922191" y="349250"/>
                  </a:moveTo>
                  <a:lnTo>
                    <a:pt x="718991" y="698500"/>
                  </a:lnTo>
                  <a:lnTo>
                    <a:pt x="203200" y="698500"/>
                  </a:lnTo>
                  <a:lnTo>
                    <a:pt x="0" y="349250"/>
                  </a:lnTo>
                  <a:lnTo>
                    <a:pt x="203200" y="0"/>
                  </a:lnTo>
                  <a:lnTo>
                    <a:pt x="718991" y="0"/>
                  </a:lnTo>
                  <a:lnTo>
                    <a:pt x="922191"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id="14" name="TextBox 14"/>
            <p:cNvSpPr txBox="1"/>
            <p:nvPr/>
          </p:nvSpPr>
          <p:spPr>
            <a:xfrm>
              <a:off x="114300" y="-66675"/>
              <a:ext cx="693591" cy="765175"/>
            </a:xfrm>
            <a:prstGeom prst="rect">
              <a:avLst/>
            </a:prstGeom>
          </p:spPr>
          <p:txBody>
            <a:bodyPr lIns="50800" tIns="50800" rIns="50800" bIns="50800" rtlCol="0" anchor="ctr"/>
            <a:lstStyle/>
            <a:p>
              <a:pPr algn="ctr">
                <a:lnSpc>
                  <a:spcPts val="2800"/>
                </a:lnSpc>
              </a:pPr>
              <a:endParaRPr/>
            </a:p>
          </p:txBody>
        </p:sp>
      </p:grpSp>
      <p:grpSp>
        <p:nvGrpSpPr>
          <p:cNvPr id="15" name="Group 15"/>
          <p:cNvGrpSpPr/>
          <p:nvPr/>
        </p:nvGrpSpPr>
        <p:grpSpPr>
          <a:xfrm>
            <a:off x="16053942" y="8126587"/>
            <a:ext cx="728909" cy="626406"/>
            <a:chOff x="0" y="0"/>
            <a:chExt cx="812800" cy="698500"/>
          </a:xfrm>
        </p:grpSpPr>
        <p:sp>
          <p:nvSpPr>
            <p:cNvPr id="16" name="Freeform 1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id="17" name="TextBox 17"/>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grpSp>
        <p:nvGrpSpPr>
          <p:cNvPr id="18" name="Group 18"/>
          <p:cNvGrpSpPr/>
          <p:nvPr/>
        </p:nvGrpSpPr>
        <p:grpSpPr>
          <a:xfrm>
            <a:off x="929897" y="4522591"/>
            <a:ext cx="4857023" cy="3917198"/>
            <a:chOff x="0" y="0"/>
            <a:chExt cx="866086" cy="698500"/>
          </a:xfrm>
        </p:grpSpPr>
        <p:sp>
          <p:nvSpPr>
            <p:cNvPr id="19" name="Freeform 19"/>
            <p:cNvSpPr/>
            <p:nvPr/>
          </p:nvSpPr>
          <p:spPr>
            <a:xfrm>
              <a:off x="0" y="0"/>
              <a:ext cx="866086" cy="698500"/>
            </a:xfrm>
            <a:custGeom>
              <a:avLst/>
              <a:gdLst/>
              <a:ahLst/>
              <a:cxnLst/>
              <a:rect l="l" t="t" r="r" b="b"/>
              <a:pathLst>
                <a:path w="866086" h="698500">
                  <a:moveTo>
                    <a:pt x="866086" y="349250"/>
                  </a:moveTo>
                  <a:lnTo>
                    <a:pt x="662886" y="698500"/>
                  </a:lnTo>
                  <a:lnTo>
                    <a:pt x="203200" y="698500"/>
                  </a:lnTo>
                  <a:lnTo>
                    <a:pt x="0" y="349250"/>
                  </a:lnTo>
                  <a:lnTo>
                    <a:pt x="203200" y="0"/>
                  </a:lnTo>
                  <a:lnTo>
                    <a:pt x="662886" y="0"/>
                  </a:lnTo>
                  <a:lnTo>
                    <a:pt x="866086" y="349250"/>
                  </a:lnTo>
                  <a:close/>
                </a:path>
              </a:pathLst>
            </a:custGeom>
            <a:solidFill>
              <a:srgbClr val="123753"/>
            </a:solidFill>
            <a:ln w="19050" cap="sq">
              <a:solidFill>
                <a:srgbClr val="07070B"/>
              </a:solidFill>
              <a:prstDash val="solid"/>
              <a:miter/>
            </a:ln>
          </p:spPr>
        </p:sp>
        <p:sp>
          <p:nvSpPr>
            <p:cNvPr id="20" name="TextBox 20"/>
            <p:cNvSpPr txBox="1"/>
            <p:nvPr/>
          </p:nvSpPr>
          <p:spPr>
            <a:xfrm>
              <a:off x="114300" y="-57150"/>
              <a:ext cx="637486" cy="755650"/>
            </a:xfrm>
            <a:prstGeom prst="rect">
              <a:avLst/>
            </a:prstGeom>
          </p:spPr>
          <p:txBody>
            <a:bodyPr lIns="50800" tIns="50800" rIns="50800" bIns="50800" rtlCol="0" anchor="ctr"/>
            <a:lstStyle/>
            <a:p>
              <a:pPr algn="ctr">
                <a:lnSpc>
                  <a:spcPts val="2799"/>
                </a:lnSpc>
              </a:pPr>
              <a:endParaRPr/>
            </a:p>
          </p:txBody>
        </p:sp>
      </p:grpSp>
      <p:sp>
        <p:nvSpPr>
          <p:cNvPr id="21" name="TextBox 21"/>
          <p:cNvSpPr txBox="1"/>
          <p:nvPr/>
        </p:nvSpPr>
        <p:spPr>
          <a:xfrm>
            <a:off x="1467120" y="1225951"/>
            <a:ext cx="13506820" cy="1064260"/>
          </a:xfrm>
          <a:prstGeom prst="rect">
            <a:avLst/>
          </a:prstGeom>
        </p:spPr>
        <p:txBody>
          <a:bodyPr lIns="0" tIns="0" rIns="0" bIns="0" rtlCol="0" anchor="t">
            <a:spAutoFit/>
          </a:bodyPr>
          <a:lstStyle/>
          <a:p>
            <a:pPr algn="l">
              <a:lnSpc>
                <a:spcPts val="4339"/>
              </a:lnSpc>
              <a:spcBef>
                <a:spcPct val="0"/>
              </a:spcBef>
            </a:pPr>
            <a:r>
              <a:rPr lang="en-US" sz="3099" b="1">
                <a:solidFill>
                  <a:srgbClr val="FFFFFF"/>
                </a:solidFill>
                <a:latin typeface="Pattanakarn SemiExpanded Medium"/>
                <a:ea typeface="Pattanakarn SemiExpanded Medium"/>
                <a:cs typeface="Pattanakarn SemiExpanded Medium"/>
                <a:sym typeface="Pattanakarn SemiExpanded Medium"/>
              </a:rPr>
              <a:t>IoT-Based Hybrid Fuzzy LSTM-RNN for Secure Disease Prediction in Healthcare EHRs</a:t>
            </a:r>
          </a:p>
        </p:txBody>
      </p:sp>
      <p:sp>
        <p:nvSpPr>
          <p:cNvPr id="22" name="TextBox 22"/>
          <p:cNvSpPr txBox="1"/>
          <p:nvPr/>
        </p:nvSpPr>
        <p:spPr>
          <a:xfrm>
            <a:off x="2548198" y="2348547"/>
            <a:ext cx="7881700" cy="368300"/>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Poppins"/>
                <a:ea typeface="Poppins"/>
                <a:cs typeface="Poppins"/>
                <a:sym typeface="Poppins"/>
              </a:rPr>
              <a:t>Journal of Information Systems Engineering and Management</a:t>
            </a:r>
          </a:p>
        </p:txBody>
      </p:sp>
      <p:sp>
        <p:nvSpPr>
          <p:cNvPr id="23" name="TextBox 23"/>
          <p:cNvSpPr txBox="1"/>
          <p:nvPr/>
        </p:nvSpPr>
        <p:spPr>
          <a:xfrm>
            <a:off x="735223" y="4769119"/>
            <a:ext cx="5246370" cy="1317625"/>
          </a:xfrm>
          <a:prstGeom prst="rect">
            <a:avLst/>
          </a:prstGeom>
        </p:spPr>
        <p:txBody>
          <a:bodyPr lIns="0" tIns="0" rIns="0" bIns="0" rtlCol="0" anchor="t">
            <a:spAutoFit/>
          </a:bodyPr>
          <a:lstStyle/>
          <a:p>
            <a:pPr algn="ctr">
              <a:lnSpc>
                <a:spcPts val="3499"/>
              </a:lnSpc>
            </a:pPr>
            <a:r>
              <a:rPr lang="en-US" sz="2499" b="1">
                <a:solidFill>
                  <a:srgbClr val="FFFFFF"/>
                </a:solidFill>
                <a:latin typeface="Poppins Bold"/>
                <a:ea typeface="Poppins Bold"/>
                <a:cs typeface="Poppins Bold"/>
                <a:sym typeface="Poppins Bold"/>
              </a:rPr>
              <a:t>FUZZY LOGIC</a:t>
            </a:r>
          </a:p>
          <a:p>
            <a:pPr algn="ctr">
              <a:lnSpc>
                <a:spcPts val="3499"/>
              </a:lnSpc>
            </a:pPr>
            <a:endParaRPr/>
          </a:p>
          <a:p>
            <a:pPr algn="ctr">
              <a:lnSpc>
                <a:spcPts val="3499"/>
              </a:lnSpc>
              <a:spcBef>
                <a:spcPct val="0"/>
              </a:spcBef>
            </a:pPr>
            <a:endParaRPr/>
          </a:p>
        </p:txBody>
      </p:sp>
      <p:sp>
        <p:nvSpPr>
          <p:cNvPr id="24" name="TextBox 24"/>
          <p:cNvSpPr txBox="1"/>
          <p:nvPr/>
        </p:nvSpPr>
        <p:spPr>
          <a:xfrm>
            <a:off x="1467120" y="5501478"/>
            <a:ext cx="3782576" cy="2344406"/>
          </a:xfrm>
          <a:prstGeom prst="rect">
            <a:avLst/>
          </a:prstGeom>
        </p:spPr>
        <p:txBody>
          <a:bodyPr lIns="0" tIns="0" rIns="0" bIns="0" rtlCol="0" anchor="t">
            <a:spAutoFit/>
          </a:bodyPr>
          <a:lstStyle/>
          <a:p>
            <a:pPr algn="ctr">
              <a:lnSpc>
                <a:spcPts val="3080"/>
              </a:lnSpc>
              <a:spcBef>
                <a:spcPct val="0"/>
              </a:spcBef>
            </a:pPr>
            <a:r>
              <a:rPr lang="en-US" sz="2200">
                <a:solidFill>
                  <a:srgbClr val="FFFFFF"/>
                </a:solidFill>
                <a:latin typeface="Poppins"/>
                <a:ea typeface="Poppins"/>
                <a:cs typeface="Poppins"/>
                <a:sym typeface="Poppins"/>
              </a:rPr>
              <a:t>Handles uncertainty in sensor data using linguistic variables, rule-based reasoning, and interpretable decision-making processes.</a:t>
            </a:r>
          </a:p>
        </p:txBody>
      </p:sp>
      <p:grpSp>
        <p:nvGrpSpPr>
          <p:cNvPr id="25" name="Group 25"/>
          <p:cNvGrpSpPr/>
          <p:nvPr/>
        </p:nvGrpSpPr>
        <p:grpSpPr>
          <a:xfrm>
            <a:off x="6715489" y="4522591"/>
            <a:ext cx="4857023" cy="3917198"/>
            <a:chOff x="0" y="0"/>
            <a:chExt cx="866086" cy="698500"/>
          </a:xfrm>
        </p:grpSpPr>
        <p:sp>
          <p:nvSpPr>
            <p:cNvPr id="26" name="Freeform 26"/>
            <p:cNvSpPr/>
            <p:nvPr/>
          </p:nvSpPr>
          <p:spPr>
            <a:xfrm>
              <a:off x="0" y="0"/>
              <a:ext cx="866086" cy="698500"/>
            </a:xfrm>
            <a:custGeom>
              <a:avLst/>
              <a:gdLst/>
              <a:ahLst/>
              <a:cxnLst/>
              <a:rect l="l" t="t" r="r" b="b"/>
              <a:pathLst>
                <a:path w="866086" h="698500">
                  <a:moveTo>
                    <a:pt x="866086" y="349250"/>
                  </a:moveTo>
                  <a:lnTo>
                    <a:pt x="662886" y="698500"/>
                  </a:lnTo>
                  <a:lnTo>
                    <a:pt x="203200" y="698500"/>
                  </a:lnTo>
                  <a:lnTo>
                    <a:pt x="0" y="349250"/>
                  </a:lnTo>
                  <a:lnTo>
                    <a:pt x="203200" y="0"/>
                  </a:lnTo>
                  <a:lnTo>
                    <a:pt x="662886" y="0"/>
                  </a:lnTo>
                  <a:lnTo>
                    <a:pt x="866086" y="349250"/>
                  </a:lnTo>
                  <a:close/>
                </a:path>
              </a:pathLst>
            </a:custGeom>
            <a:solidFill>
              <a:srgbClr val="3D6D81"/>
            </a:solidFill>
            <a:ln w="19050" cap="sq">
              <a:solidFill>
                <a:srgbClr val="2C3A42"/>
              </a:solidFill>
              <a:prstDash val="solid"/>
              <a:miter/>
            </a:ln>
          </p:spPr>
        </p:sp>
        <p:sp>
          <p:nvSpPr>
            <p:cNvPr id="27" name="TextBox 27"/>
            <p:cNvSpPr txBox="1"/>
            <p:nvPr/>
          </p:nvSpPr>
          <p:spPr>
            <a:xfrm>
              <a:off x="114300" y="-57150"/>
              <a:ext cx="637486" cy="755650"/>
            </a:xfrm>
            <a:prstGeom prst="rect">
              <a:avLst/>
            </a:prstGeom>
          </p:spPr>
          <p:txBody>
            <a:bodyPr lIns="50800" tIns="50800" rIns="50800" bIns="50800" rtlCol="0" anchor="ctr"/>
            <a:lstStyle/>
            <a:p>
              <a:pPr algn="ctr">
                <a:lnSpc>
                  <a:spcPts val="2799"/>
                </a:lnSpc>
              </a:pPr>
              <a:endParaRPr/>
            </a:p>
          </p:txBody>
        </p:sp>
      </p:grpSp>
      <p:sp>
        <p:nvSpPr>
          <p:cNvPr id="28" name="TextBox 28"/>
          <p:cNvSpPr txBox="1"/>
          <p:nvPr/>
        </p:nvSpPr>
        <p:spPr>
          <a:xfrm>
            <a:off x="8243171" y="4761839"/>
            <a:ext cx="1694160" cy="44132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Poppins Bold"/>
                <a:ea typeface="Poppins Bold"/>
                <a:cs typeface="Poppins Bold"/>
                <a:sym typeface="Poppins Bold"/>
              </a:rPr>
              <a:t>LSTM-RNN</a:t>
            </a:r>
          </a:p>
        </p:txBody>
      </p:sp>
      <p:sp>
        <p:nvSpPr>
          <p:cNvPr id="29" name="TextBox 29"/>
          <p:cNvSpPr txBox="1"/>
          <p:nvPr/>
        </p:nvSpPr>
        <p:spPr>
          <a:xfrm>
            <a:off x="7223623" y="5491953"/>
            <a:ext cx="3840754" cy="2409271"/>
          </a:xfrm>
          <a:prstGeom prst="rect">
            <a:avLst/>
          </a:prstGeom>
        </p:spPr>
        <p:txBody>
          <a:bodyPr lIns="0" tIns="0" rIns="0" bIns="0" rtlCol="0" anchor="t">
            <a:spAutoFit/>
          </a:bodyPr>
          <a:lstStyle/>
          <a:p>
            <a:pPr algn="ctr">
              <a:lnSpc>
                <a:spcPts val="3154"/>
              </a:lnSpc>
              <a:spcBef>
                <a:spcPct val="0"/>
              </a:spcBef>
            </a:pPr>
            <a:r>
              <a:rPr lang="en-US" sz="2253">
                <a:solidFill>
                  <a:srgbClr val="FFFFFF"/>
                </a:solidFill>
                <a:latin typeface="Poppins"/>
                <a:ea typeface="Poppins"/>
                <a:cs typeface="Poppins"/>
                <a:sym typeface="Poppins"/>
              </a:rPr>
              <a:t>Captures temporal dependencies in time-series data, effectively learning health patterns over long patient monitoring periods.</a:t>
            </a:r>
          </a:p>
        </p:txBody>
      </p:sp>
      <p:grpSp>
        <p:nvGrpSpPr>
          <p:cNvPr id="30" name="Group 30"/>
          <p:cNvGrpSpPr/>
          <p:nvPr/>
        </p:nvGrpSpPr>
        <p:grpSpPr>
          <a:xfrm>
            <a:off x="16067931" y="2716847"/>
            <a:ext cx="751122" cy="645496"/>
            <a:chOff x="0" y="0"/>
            <a:chExt cx="812800" cy="698500"/>
          </a:xfrm>
        </p:grpSpPr>
        <p:sp>
          <p:nvSpPr>
            <p:cNvPr id="31" name="Freeform 3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id="32" name="TextBox 32"/>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grpSp>
        <p:nvGrpSpPr>
          <p:cNvPr id="33" name="Group 33"/>
          <p:cNvGrpSpPr/>
          <p:nvPr/>
        </p:nvGrpSpPr>
        <p:grpSpPr>
          <a:xfrm>
            <a:off x="12402277" y="4522591"/>
            <a:ext cx="5220845" cy="3917198"/>
            <a:chOff x="0" y="0"/>
            <a:chExt cx="930961" cy="698500"/>
          </a:xfrm>
        </p:grpSpPr>
        <p:sp>
          <p:nvSpPr>
            <p:cNvPr id="34" name="Freeform 34"/>
            <p:cNvSpPr/>
            <p:nvPr/>
          </p:nvSpPr>
          <p:spPr>
            <a:xfrm>
              <a:off x="0" y="0"/>
              <a:ext cx="930961" cy="698500"/>
            </a:xfrm>
            <a:custGeom>
              <a:avLst/>
              <a:gdLst/>
              <a:ahLst/>
              <a:cxnLst/>
              <a:rect l="l" t="t" r="r" b="b"/>
              <a:pathLst>
                <a:path w="930961" h="698500">
                  <a:moveTo>
                    <a:pt x="930961" y="349250"/>
                  </a:moveTo>
                  <a:lnTo>
                    <a:pt x="727761" y="698500"/>
                  </a:lnTo>
                  <a:lnTo>
                    <a:pt x="203200" y="698500"/>
                  </a:lnTo>
                  <a:lnTo>
                    <a:pt x="0" y="349250"/>
                  </a:lnTo>
                  <a:lnTo>
                    <a:pt x="203200" y="0"/>
                  </a:lnTo>
                  <a:lnTo>
                    <a:pt x="727761" y="0"/>
                  </a:lnTo>
                  <a:lnTo>
                    <a:pt x="930961" y="349250"/>
                  </a:lnTo>
                  <a:close/>
                </a:path>
              </a:pathLst>
            </a:custGeom>
            <a:solidFill>
              <a:srgbClr val="2C3A42"/>
            </a:solidFill>
            <a:ln w="19050" cap="sq">
              <a:solidFill>
                <a:srgbClr val="3D6D81"/>
              </a:solidFill>
              <a:prstDash val="solid"/>
              <a:miter/>
            </a:ln>
          </p:spPr>
        </p:sp>
        <p:sp>
          <p:nvSpPr>
            <p:cNvPr id="35" name="TextBox 35"/>
            <p:cNvSpPr txBox="1"/>
            <p:nvPr/>
          </p:nvSpPr>
          <p:spPr>
            <a:xfrm>
              <a:off x="114300" y="-57150"/>
              <a:ext cx="702361" cy="755650"/>
            </a:xfrm>
            <a:prstGeom prst="rect">
              <a:avLst/>
            </a:prstGeom>
          </p:spPr>
          <p:txBody>
            <a:bodyPr lIns="50800" tIns="50800" rIns="50800" bIns="50800" rtlCol="0" anchor="ctr"/>
            <a:lstStyle/>
            <a:p>
              <a:pPr algn="ctr">
                <a:lnSpc>
                  <a:spcPts val="2799"/>
                </a:lnSpc>
              </a:pPr>
              <a:endParaRPr/>
            </a:p>
          </p:txBody>
        </p:sp>
      </p:grpSp>
      <p:sp>
        <p:nvSpPr>
          <p:cNvPr id="36" name="TextBox 36"/>
          <p:cNvSpPr txBox="1"/>
          <p:nvPr/>
        </p:nvSpPr>
        <p:spPr>
          <a:xfrm>
            <a:off x="13242549" y="4894067"/>
            <a:ext cx="3540301" cy="87947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Poppins Bold"/>
                <a:ea typeface="Poppins Bold"/>
                <a:cs typeface="Poppins Bold"/>
                <a:sym typeface="Poppins Bold"/>
              </a:rPr>
              <a:t>HYBRID FUZZY–LSTM ARCHITECTURE</a:t>
            </a:r>
          </a:p>
        </p:txBody>
      </p:sp>
      <p:sp>
        <p:nvSpPr>
          <p:cNvPr id="37" name="TextBox 37"/>
          <p:cNvSpPr txBox="1"/>
          <p:nvPr/>
        </p:nvSpPr>
        <p:spPr>
          <a:xfrm>
            <a:off x="12939077" y="6173592"/>
            <a:ext cx="4147246" cy="2409825"/>
          </a:xfrm>
          <a:prstGeom prst="rect">
            <a:avLst/>
          </a:prstGeom>
        </p:spPr>
        <p:txBody>
          <a:bodyPr lIns="0" tIns="0" rIns="0" bIns="0" rtlCol="0" anchor="t">
            <a:spAutoFit/>
          </a:bodyPr>
          <a:lstStyle/>
          <a:p>
            <a:pPr algn="ctr">
              <a:lnSpc>
                <a:spcPts val="3149"/>
              </a:lnSpc>
              <a:spcBef>
                <a:spcPct val="0"/>
              </a:spcBef>
            </a:pPr>
            <a:r>
              <a:rPr lang="en-US" sz="2250">
                <a:solidFill>
                  <a:srgbClr val="FFFFFF"/>
                </a:solidFill>
                <a:latin typeface="Poppins"/>
                <a:ea typeface="Poppins"/>
                <a:cs typeface="Poppins"/>
                <a:sym typeface="Poppins"/>
              </a:rPr>
              <a:t>Combines fuzzy logic’s interpretability with LSTM’s learning power for robust and explainable disease prediction.</a:t>
            </a:r>
          </a:p>
          <a:p>
            <a:pPr algn="ctr">
              <a:lnSpc>
                <a:spcPts val="3149"/>
              </a:lnSpc>
              <a:spcBef>
                <a:spcPct val="0"/>
              </a:spcBef>
            </a:pPr>
            <a:endParaRPr/>
          </a:p>
        </p:txBody>
      </p:sp>
      <p:grpSp>
        <p:nvGrpSpPr>
          <p:cNvPr id="38" name="Group 38"/>
          <p:cNvGrpSpPr/>
          <p:nvPr/>
        </p:nvGrpSpPr>
        <p:grpSpPr>
          <a:xfrm>
            <a:off x="1493790" y="3278822"/>
            <a:ext cx="751122" cy="645496"/>
            <a:chOff x="0" y="0"/>
            <a:chExt cx="812800" cy="698500"/>
          </a:xfrm>
        </p:grpSpPr>
        <p:sp>
          <p:nvSpPr>
            <p:cNvPr id="39" name="Freeform 3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id="40" name="TextBox 40"/>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4497018" cy="2907741"/>
            <a:chOff x="0" y="0"/>
            <a:chExt cx="2829089" cy="1829269"/>
          </a:xfrm>
        </p:grpSpPr>
        <p:sp>
          <p:nvSpPr>
            <p:cNvPr id="4" name="Freeform 4"/>
            <p:cNvSpPr/>
            <p:nvPr/>
          </p:nvSpPr>
          <p:spPr>
            <a:xfrm>
              <a:off x="0" y="0"/>
              <a:ext cx="2829089" cy="1829269"/>
            </a:xfrm>
            <a:custGeom>
              <a:avLst/>
              <a:gdLst/>
              <a:ahLst/>
              <a:cxnLst/>
              <a:rect l="l" t="t" r="r" b="b"/>
              <a:pathLst>
                <a:path w="2829089" h="1829269">
                  <a:moveTo>
                    <a:pt x="0" y="0"/>
                  </a:moveTo>
                  <a:lnTo>
                    <a:pt x="2829089" y="0"/>
                  </a:lnTo>
                  <a:lnTo>
                    <a:pt x="2829089" y="1829269"/>
                  </a:lnTo>
                  <a:lnTo>
                    <a:pt x="0" y="1829269"/>
                  </a:lnTo>
                  <a:close/>
                </a:path>
              </a:pathLst>
            </a:custGeom>
            <a:blipFill>
              <a:blip r:embed="rId3" cstate="print">
                <a:alphaModFix amt="19999"/>
              </a:blip>
              <a:stretch>
                <a:fillRect t="-2679" b="-2679"/>
              </a:stretch>
            </a:blipFill>
          </p:spPr>
        </p:sp>
      </p:grpSp>
      <p:sp>
        <p:nvSpPr>
          <p:cNvPr id="5" name="TextBox 5"/>
          <p:cNvSpPr txBox="1"/>
          <p:nvPr/>
        </p:nvSpPr>
        <p:spPr>
          <a:xfrm>
            <a:off x="1054314" y="3016496"/>
            <a:ext cx="16204986" cy="5958205"/>
          </a:xfrm>
          <a:prstGeom prst="rect">
            <a:avLst/>
          </a:prstGeom>
        </p:spPr>
        <p:txBody>
          <a:bodyPr lIns="0" tIns="0" rIns="0" bIns="0" rtlCol="0" anchor="t">
            <a:spAutoFit/>
          </a:bodyPr>
          <a:lstStyle/>
          <a:p>
            <a:pPr marL="604521" lvl="1" indent="-302261" algn="l">
              <a:lnSpc>
                <a:spcPts val="3920"/>
              </a:lnSpc>
              <a:buFont typeface="Arial"/>
              <a:buChar char="•"/>
            </a:pPr>
            <a:r>
              <a:rPr lang="en-US" sz="2800" b="1">
                <a:solidFill>
                  <a:srgbClr val="FFFFFF"/>
                </a:solidFill>
                <a:latin typeface="Poppins Bold"/>
                <a:ea typeface="Poppins Bold"/>
                <a:cs typeface="Poppins Bold"/>
                <a:sym typeface="Poppins Bold"/>
              </a:rPr>
              <a:t>Adaptive Neuro-Fuzzy Inference System (ANFIS)</a:t>
            </a:r>
          </a:p>
          <a:p>
            <a:pPr marL="1209042" lvl="2" indent="-403014" algn="l">
              <a:lnSpc>
                <a:spcPts val="3920"/>
              </a:lnSpc>
              <a:buFont typeface="Arial"/>
              <a:buChar char="⚬"/>
            </a:pPr>
            <a:r>
              <a:rPr lang="en-US" sz="2800">
                <a:solidFill>
                  <a:srgbClr val="FFFFFF"/>
                </a:solidFill>
                <a:latin typeface="Poppins"/>
                <a:ea typeface="Poppins"/>
                <a:cs typeface="Poppins"/>
                <a:sym typeface="Poppins"/>
              </a:rPr>
              <a:t>Enhances fuzzy rules with learning, improving accuracy and adaptability in uncertain IoT healthcare environments.</a:t>
            </a:r>
          </a:p>
          <a:p>
            <a:pPr algn="l">
              <a:lnSpc>
                <a:spcPts val="3920"/>
              </a:lnSpc>
            </a:pPr>
            <a:endParaRPr/>
          </a:p>
          <a:p>
            <a:pPr marL="604521" lvl="1" indent="-302261" algn="l">
              <a:lnSpc>
                <a:spcPts val="3920"/>
              </a:lnSpc>
              <a:buFont typeface="Arial"/>
              <a:buChar char="•"/>
            </a:pPr>
            <a:r>
              <a:rPr lang="en-US" sz="2800" b="1">
                <a:solidFill>
                  <a:srgbClr val="FFFFFF"/>
                </a:solidFill>
                <a:latin typeface="Poppins Bold"/>
                <a:ea typeface="Poppins Bold"/>
                <a:cs typeface="Poppins Bold"/>
                <a:sym typeface="Poppins Bold"/>
              </a:rPr>
              <a:t>Genetic Algorithms (GA) for Optimization</a:t>
            </a:r>
          </a:p>
          <a:p>
            <a:pPr marL="1209042" lvl="2" indent="-403014" algn="l">
              <a:lnSpc>
                <a:spcPts val="3920"/>
              </a:lnSpc>
              <a:buFont typeface="Arial"/>
              <a:buChar char="⚬"/>
            </a:pPr>
            <a:r>
              <a:rPr lang="en-US" sz="2800">
                <a:solidFill>
                  <a:srgbClr val="FFFFFF"/>
                </a:solidFill>
                <a:latin typeface="Poppins"/>
                <a:ea typeface="Poppins"/>
                <a:cs typeface="Poppins"/>
                <a:sym typeface="Poppins"/>
              </a:rPr>
              <a:t>Automatically tunes model parameters, boosting predictive accuracy and training efficiency without manual intervention.</a:t>
            </a:r>
          </a:p>
          <a:p>
            <a:pPr algn="l">
              <a:lnSpc>
                <a:spcPts val="3920"/>
              </a:lnSpc>
            </a:pPr>
            <a:endParaRPr/>
          </a:p>
          <a:p>
            <a:pPr marL="604521" lvl="1" indent="-302261" algn="l">
              <a:lnSpc>
                <a:spcPts val="3920"/>
              </a:lnSpc>
              <a:buFont typeface="Arial"/>
              <a:buChar char="•"/>
            </a:pPr>
            <a:r>
              <a:rPr lang="en-US" sz="2800" b="1">
                <a:solidFill>
                  <a:srgbClr val="FFFFFF"/>
                </a:solidFill>
                <a:latin typeface="Poppins Bold"/>
                <a:ea typeface="Poppins Bold"/>
                <a:cs typeface="Poppins Bold"/>
                <a:sym typeface="Poppins Bold"/>
              </a:rPr>
              <a:t>Swarm Intelligence (PSO, ACO)</a:t>
            </a:r>
          </a:p>
          <a:p>
            <a:pPr marL="1209042" lvl="2" indent="-403014" algn="l">
              <a:lnSpc>
                <a:spcPts val="3920"/>
              </a:lnSpc>
              <a:buFont typeface="Arial"/>
              <a:buChar char="⚬"/>
            </a:pPr>
            <a:r>
              <a:rPr lang="en-US" sz="2800">
                <a:solidFill>
                  <a:srgbClr val="FFFFFF"/>
                </a:solidFill>
                <a:latin typeface="Poppins"/>
                <a:ea typeface="Poppins"/>
                <a:cs typeface="Poppins"/>
                <a:sym typeface="Poppins"/>
              </a:rPr>
              <a:t>Optimizes trade-offs between accuracy, latency, and energy, enabling efficient IoT edge deployment.</a:t>
            </a:r>
          </a:p>
          <a:p>
            <a:pPr algn="l">
              <a:lnSpc>
                <a:spcPts val="3920"/>
              </a:lnSpc>
            </a:pPr>
            <a:endParaRPr/>
          </a:p>
        </p:txBody>
      </p:sp>
      <p:grpSp>
        <p:nvGrpSpPr>
          <p:cNvPr id="6" name="Group 6"/>
          <p:cNvGrpSpPr/>
          <p:nvPr/>
        </p:nvGrpSpPr>
        <p:grpSpPr>
          <a:xfrm>
            <a:off x="14474014" y="-1879470"/>
            <a:ext cx="5570573" cy="4787211"/>
            <a:chOff x="0" y="0"/>
            <a:chExt cx="812800" cy="698500"/>
          </a:xfrm>
        </p:grpSpPr>
        <p:sp>
          <p:nvSpPr>
            <p:cNvPr id="7" name="Freeform 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id="8" name="TextBox 8"/>
            <p:cNvSpPr txBox="1"/>
            <p:nvPr/>
          </p:nvSpPr>
          <p:spPr>
            <a:xfrm>
              <a:off x="114300" y="-66675"/>
              <a:ext cx="584200" cy="765175"/>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13726058" y="9169181"/>
            <a:ext cx="958527" cy="823735"/>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0063D8">
                    <a:alpha val="100000"/>
                  </a:srgbClr>
                </a:gs>
                <a:gs pos="100000">
                  <a:srgbClr val="03428B">
                    <a:alpha val="100000"/>
                  </a:srgbClr>
                </a:gs>
              </a:gsLst>
              <a:lin ang="0"/>
            </a:gradFill>
          </p:spPr>
        </p:sp>
        <p:sp>
          <p:nvSpPr>
            <p:cNvPr id="11" name="TextBox 11"/>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grpSp>
        <p:nvGrpSpPr>
          <p:cNvPr id="12" name="Group 12"/>
          <p:cNvGrpSpPr/>
          <p:nvPr/>
        </p:nvGrpSpPr>
        <p:grpSpPr>
          <a:xfrm>
            <a:off x="12698898" y="8846433"/>
            <a:ext cx="751122" cy="645496"/>
            <a:chOff x="0" y="0"/>
            <a:chExt cx="812800" cy="698500"/>
          </a:xfrm>
        </p:grpSpPr>
        <p:sp>
          <p:nvSpPr>
            <p:cNvPr id="13" name="Freeform 1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id="14" name="TextBox 14"/>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sp>
        <p:nvSpPr>
          <p:cNvPr id="15" name="TextBox 15"/>
          <p:cNvSpPr txBox="1"/>
          <p:nvPr/>
        </p:nvSpPr>
        <p:spPr>
          <a:xfrm>
            <a:off x="1028700" y="1047750"/>
            <a:ext cx="8462330" cy="1075563"/>
          </a:xfrm>
          <a:prstGeom prst="rect">
            <a:avLst/>
          </a:prstGeom>
        </p:spPr>
        <p:txBody>
          <a:bodyPr lIns="0" tIns="0" rIns="0" bIns="0" rtlCol="0" anchor="t">
            <a:spAutoFit/>
          </a:bodyPr>
          <a:lstStyle/>
          <a:p>
            <a:pPr algn="l">
              <a:lnSpc>
                <a:spcPts val="8496"/>
              </a:lnSpc>
            </a:pPr>
            <a:r>
              <a:rPr lang="en-US" sz="7200" b="1">
                <a:solidFill>
                  <a:srgbClr val="FFFFFF"/>
                </a:solidFill>
                <a:latin typeface="Pattanakarn SemiExpanded Medium"/>
                <a:ea typeface="Pattanakarn SemiExpanded Medium"/>
                <a:cs typeface="Pattanakarn SemiExpanded Medium"/>
                <a:sym typeface="Pattanakarn SemiExpanded Medium"/>
              </a:rPr>
              <a:t>Future Scope</a:t>
            </a: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888590" y="1741189"/>
            <a:ext cx="10610862" cy="4615645"/>
          </a:xfrm>
          <a:prstGeom prst="rect">
            <a:avLst/>
          </a:prstGeom>
        </p:spPr>
        <p:txBody>
          <a:bodyPr lIns="0" tIns="0" rIns="0" bIns="0" rtlCol="0" anchor="t">
            <a:spAutoFit/>
          </a:bodyPr>
          <a:lstStyle/>
          <a:p>
            <a:pPr algn="ctr">
              <a:lnSpc>
                <a:spcPts val="18594"/>
              </a:lnSpc>
              <a:spcBef>
                <a:spcPct val="0"/>
              </a:spcBef>
            </a:pPr>
            <a:r>
              <a:rPr lang="en-US" sz="13281" b="1">
                <a:solidFill>
                  <a:srgbClr val="FFFFFF"/>
                </a:solidFill>
                <a:latin typeface="Pattanakarn SemiExpanded Medium"/>
                <a:ea typeface="Pattanakarn SemiExpanded Medium"/>
                <a:cs typeface="Pattanakarn SemiExpanded Medium"/>
                <a:sym typeface="Pattanakarn SemiExpanded Medium"/>
              </a:rPr>
              <a:t>THANK YOU</a:t>
            </a:r>
          </a:p>
        </p:txBody>
      </p:sp>
      <p:grpSp>
        <p:nvGrpSpPr>
          <p:cNvPr id="4" name="Group 4"/>
          <p:cNvGrpSpPr/>
          <p:nvPr/>
        </p:nvGrpSpPr>
        <p:grpSpPr>
          <a:xfrm>
            <a:off x="10672659" y="2107310"/>
            <a:ext cx="9814653" cy="8499047"/>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24103" r="-24103"/>
              </a:stretch>
            </a:blipFill>
          </p:spPr>
        </p:sp>
      </p:grpSp>
      <p:grpSp>
        <p:nvGrpSpPr>
          <p:cNvPr id="6" name="Group 6"/>
          <p:cNvGrpSpPr/>
          <p:nvPr/>
        </p:nvGrpSpPr>
        <p:grpSpPr>
          <a:xfrm>
            <a:off x="394446" y="6939260"/>
            <a:ext cx="5939686" cy="5143500"/>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13264" r="-27871"/>
              </a:stretch>
            </a:blipFill>
          </p:spPr>
        </p:sp>
      </p:grpSp>
      <p:grpSp>
        <p:nvGrpSpPr>
          <p:cNvPr id="8" name="Group 8"/>
          <p:cNvGrpSpPr/>
          <p:nvPr/>
        </p:nvGrpSpPr>
        <p:grpSpPr>
          <a:xfrm>
            <a:off x="10829212" y="1297051"/>
            <a:ext cx="5570573" cy="4787211"/>
            <a:chOff x="0" y="0"/>
            <a:chExt cx="812800" cy="698500"/>
          </a:xfrm>
        </p:grpSpPr>
        <p:sp>
          <p:nvSpPr>
            <p:cNvPr id="9" name="Freeform 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id="10" name="TextBox 10"/>
            <p:cNvSpPr txBox="1"/>
            <p:nvPr/>
          </p:nvSpPr>
          <p:spPr>
            <a:xfrm>
              <a:off x="114300" y="-66675"/>
              <a:ext cx="584200" cy="765175"/>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6891010" y="5807843"/>
            <a:ext cx="1316557" cy="1131417"/>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0063D8">
                    <a:alpha val="100000"/>
                  </a:srgbClr>
                </a:gs>
                <a:gs pos="100000">
                  <a:srgbClr val="03428B">
                    <a:alpha val="100000"/>
                  </a:srgbClr>
                </a:gs>
              </a:gsLst>
              <a:lin ang="0"/>
            </a:gradFill>
          </p:spPr>
        </p:sp>
        <p:sp>
          <p:nvSpPr>
            <p:cNvPr id="13" name="TextBox 13"/>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8112318" y="6495959"/>
            <a:ext cx="1031682" cy="886602"/>
            <a:chOff x="0" y="0"/>
            <a:chExt cx="812800" cy="698500"/>
          </a:xfrm>
        </p:grpSpPr>
        <p:sp>
          <p:nvSpPr>
            <p:cNvPr id="15" name="Freeform 1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id="16" name="TextBox 16"/>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spTree>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TotalTime>
  <Words>773</Words>
  <Application>Microsoft Office PowerPoint</Application>
  <PresentationFormat>Custom</PresentationFormat>
  <Paragraphs>72</Paragraphs>
  <Slides>8</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Arial</vt:lpstr>
      <vt:lpstr>Calibri</vt:lpstr>
      <vt:lpstr>Pattanakarn SemiExpanded</vt:lpstr>
      <vt:lpstr>Pattanakarn SemiExpanded Medium</vt:lpstr>
      <vt:lpstr>Poppins</vt:lpstr>
      <vt:lpstr>Poppins Bold</vt:lpstr>
      <vt:lpstr>Montserrat Bold</vt:lpstr>
      <vt:lpstr>Montserrat</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Technology Presentation</dc:title>
  <cp:lastModifiedBy>admin</cp:lastModifiedBy>
  <cp:revision>5</cp:revision>
  <dcterms:created xsi:type="dcterms:W3CDTF">2006-08-16T00:00:00Z</dcterms:created>
  <dcterms:modified xsi:type="dcterms:W3CDTF">2025-09-16T15:21:14Z</dcterms:modified>
  <dc:identifier>DAGufIPlPBs</dc:identifier>
</cp:coreProperties>
</file>